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65" r:id="rId4"/>
    <p:sldId id="266" r:id="rId5"/>
    <p:sldId id="267" r:id="rId6"/>
    <p:sldId id="269" r:id="rId7"/>
    <p:sldId id="270" r:id="rId8"/>
    <p:sldId id="271" r:id="rId9"/>
    <p:sldId id="272" r:id="rId10"/>
    <p:sldId id="273" r:id="rId11"/>
    <p:sldId id="275" r:id="rId12"/>
    <p:sldId id="277" r:id="rId13"/>
    <p:sldId id="278" r:id="rId14"/>
    <p:sldId id="263" r:id="rId15"/>
    <p:sldId id="264" r:id="rId16"/>
  </p:sldIdLst>
  <p:sldSz cx="12192000" cy="6858000"/>
  <p:notesSz cx="6858000" cy="9144000"/>
  <p:embeddedFontLst>
    <p:embeddedFont>
      <p:font typeface="HY헤드라인M" panose="02030600000101010101" pitchFamily="18" charset="-127"/>
      <p:regular r:id="rId18"/>
    </p:embeddedFont>
    <p:embeddedFont>
      <p:font typeface="맑은 고딕" panose="020B0503020000020004" pitchFamily="50" charset="-127"/>
      <p:regular r:id="rId19"/>
      <p:bold r:id="rId20"/>
    </p:embeddedFont>
    <p:embeddedFont>
      <p:font typeface="KoPubWorld돋움체 Light" panose="020B0600000101010101" charset="-127"/>
      <p:regular r:id="rId21"/>
    </p:embeddedFont>
    <p:embeddedFont>
      <p:font typeface="HY엽서M" panose="02030600000101010101" pitchFamily="18" charset="-127"/>
      <p:regular r:id="rId22"/>
    </p:embeddedFont>
    <p:embeddedFont>
      <p:font typeface="KoPubWorld돋움체 Bold" panose="020B0600000101010101" charset="-127"/>
      <p:bold r:id="rId23"/>
    </p:embeddedFont>
    <p:embeddedFont>
      <p:font typeface="HY얕은샘물M" panose="02030600000101010101" pitchFamily="18" charset="-127"/>
      <p:regular r:id="rId2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5EFE2"/>
    <a:srgbClr val="64DECF"/>
    <a:srgbClr val="36D2CE"/>
    <a:srgbClr val="FDED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158" d="100"/>
          <a:sy n="158" d="100"/>
        </p:scale>
        <p:origin x="1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764484-359A-40DA-AC92-2AACF5541A60}" type="datetimeFigureOut">
              <a:rPr lang="ko-KR" altLang="en-US" smtClean="0"/>
              <a:t>2021-05-28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7EB89A-164C-42E8-98B4-BD8888DC49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48470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안녕하세요 </a:t>
            </a:r>
            <a:r>
              <a:rPr lang="ko-KR" altLang="en-US" dirty="0" err="1" smtClean="0"/>
              <a:t>낚지볶음</a:t>
            </a:r>
            <a:r>
              <a:rPr lang="ko-KR" altLang="en-US" dirty="0" smtClean="0"/>
              <a:t> 팀의 발표를 맡은 </a:t>
            </a:r>
            <a:r>
              <a:rPr lang="ko-KR" altLang="en-US" dirty="0" err="1" smtClean="0"/>
              <a:t>전병복입니다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발표 시작하겠습니다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7EB89A-164C-42E8-98B4-BD8888DC496A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44765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다음 페이지는 검색한 결과를 나타내는 페이지입니다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7EB89A-164C-42E8-98B4-BD8888DC496A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80678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다음 페이지는 관리자가 작성한 공지사항을 볼 수 있는 페이지입니다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7EB89A-164C-42E8-98B4-BD8888DC496A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72566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저희 프로젝트의 기대효과로는 조건들을 이용하여 사용자가 원하는 매물을 찾을 수 있다는 점이고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앞으로의 발전 방향은 주변시설들의 정보를 계속 추가하여 더욱 사용자의 </a:t>
            </a:r>
            <a:r>
              <a:rPr lang="ko-KR" altLang="en-US" baseline="0" dirty="0" err="1" smtClean="0"/>
              <a:t>니즈에</a:t>
            </a:r>
            <a:r>
              <a:rPr lang="ko-KR" altLang="en-US" baseline="0" dirty="0" smtClean="0"/>
              <a:t> 맞는 주택의 정보를 제공하는 것입니다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7EB89A-164C-42E8-98B4-BD8888DC496A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47296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다음은 </a:t>
            </a:r>
            <a:r>
              <a:rPr lang="ko-KR" altLang="en-US" dirty="0" err="1" smtClean="0"/>
              <a:t>개발후기입니다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두명의 팀원 모두 이번 프로젝트가 좋은 경험이 되었고 문제해결능력을 키울 수 있었습니다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이 경험을 밑바탕으로 하여 더욱 더 성장할 수 있도록 노력하려고 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7EB89A-164C-42E8-98B4-BD8888DC496A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42275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지금부터 시연 영상을 보여드리겠습니다</a:t>
            </a:r>
            <a:r>
              <a:rPr lang="en-US" altLang="ko-KR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7EB89A-164C-42E8-98B4-BD8888DC496A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99091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지금까지 발표를 </a:t>
            </a:r>
            <a:r>
              <a:rPr lang="ko-KR" altLang="en-US" dirty="0" err="1" smtClean="0"/>
              <a:t>경청해주셔서</a:t>
            </a:r>
            <a:r>
              <a:rPr lang="ko-KR" altLang="en-US" dirty="0" smtClean="0"/>
              <a:t> 감사합니다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이상 발표를 마치겠습니다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7EB89A-164C-42E8-98B4-BD8888DC496A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97924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우선 목차를 보시면 </a:t>
            </a:r>
            <a:r>
              <a:rPr lang="ko-KR" altLang="en-US" dirty="0" err="1" smtClean="0"/>
              <a:t>팀원소개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기획배경</a:t>
            </a:r>
            <a:r>
              <a:rPr lang="ko-KR" altLang="en-US" dirty="0" smtClean="0"/>
              <a:t> 및 목표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추진계획</a:t>
            </a:r>
            <a:r>
              <a:rPr lang="en-US" altLang="ko-KR" dirty="0" smtClean="0"/>
              <a:t>, </a:t>
            </a:r>
            <a:r>
              <a:rPr lang="ko-KR" altLang="en-US" dirty="0" smtClean="0"/>
              <a:t>시장분석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개발결과</a:t>
            </a:r>
            <a:r>
              <a:rPr lang="en-US" altLang="ko-KR" dirty="0" smtClean="0"/>
              <a:t>, </a:t>
            </a:r>
            <a:r>
              <a:rPr lang="ko-KR" altLang="en-US" dirty="0" smtClean="0"/>
              <a:t>기대효과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개발 후기로 이루어져있습니다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7EB89A-164C-42E8-98B4-BD8888DC496A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03783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저희 </a:t>
            </a:r>
            <a:r>
              <a:rPr lang="ko-KR" altLang="en-US" dirty="0" err="1" smtClean="0"/>
              <a:t>낚지볶음</a:t>
            </a:r>
            <a:r>
              <a:rPr lang="ko-KR" altLang="en-US" dirty="0" smtClean="0"/>
              <a:t> 팀은 </a:t>
            </a:r>
            <a:r>
              <a:rPr lang="ko-KR" altLang="en-US" dirty="0" err="1" smtClean="0"/>
              <a:t>백엔드를</a:t>
            </a:r>
            <a:r>
              <a:rPr lang="ko-KR" altLang="en-US" dirty="0" smtClean="0"/>
              <a:t> 맡은 팀장 </a:t>
            </a:r>
            <a:r>
              <a:rPr lang="ko-KR" altLang="en-US" dirty="0" err="1" smtClean="0"/>
              <a:t>전병복과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프론트엔드를</a:t>
            </a:r>
            <a:r>
              <a:rPr lang="ko-KR" altLang="en-US" dirty="0" smtClean="0"/>
              <a:t> 맡은 팀원 </a:t>
            </a:r>
            <a:r>
              <a:rPr lang="ko-KR" altLang="en-US" dirty="0" err="1" smtClean="0"/>
              <a:t>김낙현으로</a:t>
            </a:r>
            <a:r>
              <a:rPr lang="ko-KR" altLang="en-US" dirty="0" smtClean="0"/>
              <a:t> 이루어져 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7EB89A-164C-42E8-98B4-BD8888DC496A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00791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기획배경</a:t>
            </a:r>
            <a:r>
              <a:rPr lang="ko-KR" altLang="en-US" dirty="0" smtClean="0"/>
              <a:t> 및 목표입니다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저희는 고객이 원하는 조건의</a:t>
            </a:r>
            <a:r>
              <a:rPr lang="ko-KR" altLang="en-US" baseline="0" dirty="0" smtClean="0"/>
              <a:t> 집을 찾는 것을 도와주기 위해 프로젝트를 기획하였습니다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프로젝트 목표는 다양한 조건들을 추가하여 고객이 원하는 조건의 집을 찾을 수 있게 하는 것입니다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7EB89A-164C-42E8-98B4-BD8888DC496A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02629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다음은 추진 계획입니다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프로젝트 첫날부터 셋째 날까지는 전반적인 계획과 아이디어를 위해 회의에 많은 시간을 투자하였고 역할을 세분화하여 나눈 뒤에 개발을 진행하였습니다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4</a:t>
            </a:r>
            <a:r>
              <a:rPr lang="ko-KR" altLang="en-US" dirty="0" smtClean="0"/>
              <a:t>일차부터 </a:t>
            </a:r>
            <a:r>
              <a:rPr lang="en-US" altLang="ko-KR" dirty="0" smtClean="0"/>
              <a:t>6</a:t>
            </a:r>
            <a:r>
              <a:rPr lang="ko-KR" altLang="en-US" dirty="0" smtClean="0"/>
              <a:t>일차까지는 본격적으로 </a:t>
            </a:r>
            <a:r>
              <a:rPr lang="en-US" altLang="ko-KR" dirty="0" err="1" smtClean="0"/>
              <a:t>api</a:t>
            </a:r>
            <a:r>
              <a:rPr lang="ko-KR" altLang="en-US" dirty="0" smtClean="0"/>
              <a:t>와 페이지들을 개발하였습니다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마지막으로 </a:t>
            </a:r>
            <a:r>
              <a:rPr lang="en-US" altLang="ko-KR" dirty="0" smtClean="0"/>
              <a:t>7,8</a:t>
            </a:r>
            <a:r>
              <a:rPr lang="ko-KR" altLang="en-US" dirty="0" smtClean="0"/>
              <a:t>일차에는 각자 개발한 부분을 연동하고 스타일을 입히는 작업을 진행하고 미흡한 점들을 보완하였습니다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7EB89A-164C-42E8-98B4-BD8888DC496A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90026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다음은 시장 분석입니다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기존 제품보다 편리한 </a:t>
            </a:r>
            <a:r>
              <a:rPr lang="ko-KR" altLang="en-US" dirty="0" err="1" smtClean="0"/>
              <a:t>드롭박스를</a:t>
            </a:r>
            <a:r>
              <a:rPr lang="ko-KR" altLang="en-US" dirty="0" smtClean="0"/>
              <a:t> 이용하고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뉴스를 제공한다는 점이 저희 프로젝트의 </a:t>
            </a:r>
            <a:r>
              <a:rPr lang="ko-KR" altLang="en-US" dirty="0" err="1" smtClean="0"/>
              <a:t>차별점으로</a:t>
            </a:r>
            <a:r>
              <a:rPr lang="ko-KR" altLang="en-US" dirty="0" smtClean="0"/>
              <a:t> 생각하고 프로젝트를 진행하였습니다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7EB89A-164C-42E8-98B4-BD8888DC496A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9822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다음은 </a:t>
            </a:r>
            <a:r>
              <a:rPr lang="ko-KR" altLang="en-US" dirty="0" err="1" smtClean="0"/>
              <a:t>개발환경및</a:t>
            </a:r>
            <a:r>
              <a:rPr lang="ko-KR" altLang="en-US" dirty="0" smtClean="0"/>
              <a:t> 시스템 구조입니다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err="1" smtClean="0"/>
              <a:t>협업툴로는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웹엑스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구글 밑</a:t>
            </a:r>
            <a:r>
              <a:rPr lang="en-US" altLang="ko-KR" baseline="0" dirty="0" smtClean="0"/>
              <a:t>, </a:t>
            </a:r>
            <a:r>
              <a:rPr lang="ko-KR" altLang="en-US" baseline="0" dirty="0" err="1" smtClean="0"/>
              <a:t>깃허브를</a:t>
            </a:r>
            <a:r>
              <a:rPr lang="ko-KR" altLang="en-US" baseline="0" dirty="0" smtClean="0"/>
              <a:t> 사용하였고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프레임워크로는 스프링</a:t>
            </a:r>
            <a:r>
              <a:rPr lang="en-US" altLang="ko-KR" baseline="0" dirty="0" smtClean="0"/>
              <a:t>, vs</a:t>
            </a:r>
            <a:r>
              <a:rPr lang="ko-KR" altLang="en-US" baseline="0" dirty="0" smtClean="0"/>
              <a:t>코드를 사용하였습니다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사용한 기술 스택으로는 </a:t>
            </a:r>
            <a:r>
              <a:rPr lang="ko-KR" altLang="en-US" baseline="0" dirty="0" err="1" smtClean="0"/>
              <a:t>스프링부트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뷰</a:t>
            </a:r>
            <a:r>
              <a:rPr lang="en-US" altLang="ko-KR" baseline="0" dirty="0" err="1" smtClean="0"/>
              <a:t>js</a:t>
            </a:r>
            <a:r>
              <a:rPr lang="en-US" altLang="ko-KR" baseline="0" dirty="0" smtClean="0"/>
              <a:t>, </a:t>
            </a:r>
            <a:r>
              <a:rPr lang="en-US" altLang="ko-KR" baseline="0" dirty="0" err="1" smtClean="0"/>
              <a:t>mysql</a:t>
            </a:r>
            <a:r>
              <a:rPr lang="ko-KR" altLang="en-US" baseline="0" dirty="0" smtClean="0"/>
              <a:t>이 있습니다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7EB89A-164C-42E8-98B4-BD8888DC496A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34501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프로젝트의 개발흐름도를 보여드리겠습니다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현재 보시는 화면은 처음 접속하면 나오는 메인 페이지입니다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7EB89A-164C-42E8-98B4-BD8888DC496A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61558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다음 페이지는 고객이 원하는 지역의 원하는 종류의 매물을 검색하는 페이지입니다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7EB89A-164C-42E8-98B4-BD8888DC496A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5473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0079F7-1BDE-401F-901E-02A90F9D22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4A9B5BF-FBB6-4901-84EE-838A7C801E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74DFFE3-0837-4762-B229-764CCCFFE7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2021-05-28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0E6BB08-C6CD-4B68-A95A-C0471BC5C2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ADE8E12-A20E-43EB-9214-88A9924A8B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34554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E867D3-5430-410D-8400-111FBF3A3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93EBFBC-819C-4B27-88D4-D19F31499F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24A9D9D-6BCC-4978-B561-0F1AB8B602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2021-05-28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8CCF1A1-AFB2-4C48-BD45-BD42F5AC3C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643E432-C59B-4658-9D89-286CE953E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69659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9845BC2-0329-46A5-BB1C-7A5416F4BAA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4A021D2-C485-4A4D-8E5A-4ACEFC5EF5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77780D5-259F-47F0-88D5-E3ADEC053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2021-05-28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4428820-F01C-4E5C-89EB-A9762BC389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8ADB37B-7CEC-4447-81E4-DD3A6DED1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21901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7C89C7-27CD-4A97-90B7-4DD77F727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BD3DC1C-D131-4061-8930-FFA6159930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013BD02-7BA8-4BBC-AA38-71F372127A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2021-05-28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64464A4-6D4C-4C1A-9EC4-C77AE47BC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5B3F6AB-1EEC-4010-A945-A2E032D1F2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15230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B1D198-6537-4C0D-8D26-7A483A196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7E50832-AFA7-4B94-8D03-2DF06D4038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C9E9AD6-C40C-4012-A493-9AF95255A7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2021-05-28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04E0D95-BDD7-48DB-B4BC-1D3D8C68F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EABFA3E-BED5-4DF4-AB05-A59C05A73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15534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B7CF12-E197-4FDA-A488-258040594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20D48C-6396-48E3-AAEA-86F028FEEE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F2A53D2-7AFC-4DDA-A83E-59DBFA1FBF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A767CE4-0D16-40CD-A0FE-6BE7FDD3EC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2021-05-28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5EA0EAF-A65C-499C-B6EE-A8B897C50E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9B09D08-940C-491B-9A4E-2E5B4ECE3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61608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7C6B6D-51B0-461F-91B1-D54732EA1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6409FFA-E886-417E-BB8C-9DD5BFE488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F7E042C-4BC5-4DA8-B66A-381A0422EB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D206237-DC12-499B-89C2-3DCAEF6FA3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4D1F9D6-A934-4B3E-ABB6-519C4F5D126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461EA77-3E1C-440A-B465-759737FF6F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2021-05-28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57B1BF4-7D23-4FD7-ADA4-CF075E4B69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3F3A825-A101-4B66-84D9-2B71404E5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85856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11E278-F75D-4660-9D08-0D3E0FE08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108FB9F-22CF-4F1C-B7E4-4120152956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2021-05-28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3753459-8735-432A-A77F-655AC95E7B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1E6F224-6E76-44B8-AECB-13DF5B7D5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7354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17824F4-6A1C-4395-8C7D-51776DE331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2021-05-28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58D92FB-714B-4526-B6F1-CFEFF71398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1CDFFFF-6B78-492F-804D-9DE2DC6B3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26759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489EA7-983F-4230-90A7-9085374E20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05C8B69-658D-4532-87C4-98C2FEC8D8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9FA0CA3-3DCF-4A98-B87D-00C628D4D7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D74F306-CCC9-49A0-9BFB-CBF87DF810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2021-05-28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116356C-9E73-4E64-9EB1-3990F9DD49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9D31894-02AA-4561-96F6-E6F6C0E39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36887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3E7A0D-BB4D-432E-88A7-72A8B8FD0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BBCEC50-41F9-470E-B94D-FF1B7038FEC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9589834-27AD-430A-B41D-BA680E602D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CA17B97-91FE-4EF2-9699-D8F66FD806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2021-05-28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5E1E57C-0C84-45F3-A201-5E0715E61A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E44D6F3-878A-48C0-9D2C-E2E8891A3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78475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9D68312-D8C0-4AB8-AD63-279CDB6224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E1D770D-F22B-4D8D-86E5-378840FD86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E8EA0C6-F6DF-4FD8-8E68-EC42C947E0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41A2CC-AD33-4BEB-BEDF-7117FCB0AF3A}" type="datetimeFigureOut">
              <a:rPr lang="ko-KR" altLang="en-US" smtClean="0"/>
              <a:t>2021-05-28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6EB42F0-8675-4D0B-918D-F44560B8C0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AB4EEFF-1B8A-4E4B-ABD3-DD5B98FDF1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27728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8D9D9645-2F2B-4BB1-B5BA-17C241E6CFC2}"/>
              </a:ext>
            </a:extLst>
          </p:cNvPr>
          <p:cNvSpPr/>
          <p:nvPr/>
        </p:nvSpPr>
        <p:spPr>
          <a:xfrm>
            <a:off x="0" y="0"/>
            <a:ext cx="12213771" cy="29858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BD5C53C-9B19-415C-B6B8-94AEDDE075AC}"/>
              </a:ext>
            </a:extLst>
          </p:cNvPr>
          <p:cNvSpPr/>
          <p:nvPr/>
        </p:nvSpPr>
        <p:spPr>
          <a:xfrm>
            <a:off x="0" y="6559420"/>
            <a:ext cx="12213771" cy="29858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84F941-B1A5-42ED-AD78-B0F57A275C9B}"/>
              </a:ext>
            </a:extLst>
          </p:cNvPr>
          <p:cNvSpPr txBox="1"/>
          <p:nvPr/>
        </p:nvSpPr>
        <p:spPr>
          <a:xfrm>
            <a:off x="2926077" y="2922139"/>
            <a:ext cx="483497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Happy House</a:t>
            </a:r>
            <a:endParaRPr lang="ko-KR" altLang="en-US" sz="6000" b="1" dirty="0">
              <a:solidFill>
                <a:schemeClr val="tx1">
                  <a:lumMod val="65000"/>
                  <a:lumOff val="3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44B66E7-8E1B-4C68-8620-D941855A8802}"/>
              </a:ext>
            </a:extLst>
          </p:cNvPr>
          <p:cNvSpPr/>
          <p:nvPr/>
        </p:nvSpPr>
        <p:spPr>
          <a:xfrm>
            <a:off x="2926077" y="2541180"/>
            <a:ext cx="2952208" cy="29858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49D05D-F78A-4261-97DE-E6F70F97297A}"/>
              </a:ext>
            </a:extLst>
          </p:cNvPr>
          <p:cNvSpPr txBox="1"/>
          <p:nvPr/>
        </p:nvSpPr>
        <p:spPr>
          <a:xfrm>
            <a:off x="3318799" y="2513929"/>
            <a:ext cx="29522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SSAFY  Project</a:t>
            </a:r>
            <a:endParaRPr lang="ko-KR" altLang="en-US" sz="2000" dirty="0">
              <a:solidFill>
                <a:schemeClr val="bg1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BE13764-1EF0-4A6F-8554-79E11A74BCAB}"/>
              </a:ext>
            </a:extLst>
          </p:cNvPr>
          <p:cNvSpPr txBox="1"/>
          <p:nvPr/>
        </p:nvSpPr>
        <p:spPr>
          <a:xfrm>
            <a:off x="4863130" y="5753766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KoPubWorld돋움체 Bold" panose="00000800000000000000" pitchFamily="2" charset="-127"/>
              </a:rPr>
              <a:t>낙지볶음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HY엽서M" panose="02030600000101010101" pitchFamily="18" charset="-127"/>
              <a:ea typeface="HY엽서M" panose="02030600000101010101" pitchFamily="18" charset="-127"/>
              <a:cs typeface="KoPubWorld돋움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04073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128874" y="227028"/>
            <a:ext cx="3981147" cy="830997"/>
            <a:chOff x="3819245" y="188165"/>
            <a:chExt cx="3981147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03102" y="271010"/>
              <a:ext cx="3197290" cy="6001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KoPubWorld돋움체 Bold" panose="00000800000000000000" pitchFamily="2" charset="-127"/>
                </a:rPr>
                <a:t>개발 결과</a:t>
              </a:r>
              <a:endPara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KoPubWorld돋움체 Bold" panose="00000800000000000000" pitchFamily="2" charset="-127"/>
              </a:endParaRPr>
            </a:p>
            <a:p>
              <a:r>
                <a:rPr lang="ko-KR" altLang="en-US" sz="13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엽서M" panose="02030600000101010101" pitchFamily="18" charset="-127"/>
                  <a:ea typeface="HY엽서M" panose="02030600000101010101" pitchFamily="18" charset="-127"/>
                  <a:cs typeface="KoPubWorld돋움체 Light" panose="00000300000000000000" pitchFamily="2" charset="-127"/>
                </a:rPr>
                <a:t>화면 흐름도</a:t>
              </a:r>
              <a:endPara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KoPubWorld돋움체 Light" panose="00000300000000000000" pitchFamily="2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 smtClean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05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4" name="모서리가 둥근 직사각형 3"/>
          <p:cNvSpPr/>
          <p:nvPr/>
        </p:nvSpPr>
        <p:spPr>
          <a:xfrm>
            <a:off x="659556" y="1255385"/>
            <a:ext cx="1884352" cy="256892"/>
          </a:xfrm>
          <a:prstGeom prst="roundRect">
            <a:avLst/>
          </a:prstGeom>
          <a:solidFill>
            <a:srgbClr val="85EF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00" b="1" dirty="0" smtClean="0">
                <a:solidFill>
                  <a:schemeClr val="tx1"/>
                </a:solidFill>
              </a:rPr>
              <a:t>&lt;House List </a:t>
            </a:r>
            <a:r>
              <a:rPr lang="en-US" altLang="ko-KR" sz="1300" b="1" dirty="0">
                <a:solidFill>
                  <a:schemeClr val="tx1"/>
                </a:solidFill>
              </a:rPr>
              <a:t>Page&gt;</a:t>
            </a:r>
            <a:endParaRPr lang="ko-KR" altLang="ko-KR" sz="1300" dirty="0">
              <a:solidFill>
                <a:schemeClr val="tx1"/>
              </a:solidFill>
            </a:endParaRPr>
          </a:p>
        </p:txBody>
      </p:sp>
      <p:pic>
        <p:nvPicPr>
          <p:cNvPr id="8" name="그림 7"/>
          <p:cNvPicPr/>
          <p:nvPr/>
        </p:nvPicPr>
        <p:blipFill>
          <a:blip r:embed="rId3"/>
          <a:stretch>
            <a:fillRect/>
          </a:stretch>
        </p:blipFill>
        <p:spPr>
          <a:xfrm>
            <a:off x="659556" y="1596169"/>
            <a:ext cx="10975044" cy="4798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986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128874" y="227028"/>
            <a:ext cx="3981147" cy="830997"/>
            <a:chOff x="3819245" y="188165"/>
            <a:chExt cx="3981147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03102" y="271010"/>
              <a:ext cx="3197290" cy="6001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KoPubWorld돋움체 Bold" panose="00000800000000000000" pitchFamily="2" charset="-127"/>
                </a:rPr>
                <a:t>개발 결과</a:t>
              </a:r>
              <a:endPara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KoPubWorld돋움체 Bold" panose="00000800000000000000" pitchFamily="2" charset="-127"/>
              </a:endParaRPr>
            </a:p>
            <a:p>
              <a:r>
                <a:rPr lang="ko-KR" altLang="en-US" sz="13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엽서M" panose="02030600000101010101" pitchFamily="18" charset="-127"/>
                  <a:ea typeface="HY엽서M" panose="02030600000101010101" pitchFamily="18" charset="-127"/>
                  <a:cs typeface="KoPubWorld돋움체 Light" panose="00000300000000000000" pitchFamily="2" charset="-127"/>
                </a:rPr>
                <a:t>화면 흐름도</a:t>
              </a:r>
              <a:endPara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KoPubWorld돋움체 Light" panose="00000300000000000000" pitchFamily="2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 smtClean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05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4" name="모서리가 둥근 직사각형 3"/>
          <p:cNvSpPr/>
          <p:nvPr/>
        </p:nvSpPr>
        <p:spPr>
          <a:xfrm>
            <a:off x="659556" y="1255385"/>
            <a:ext cx="1421290" cy="256892"/>
          </a:xfrm>
          <a:prstGeom prst="roundRect">
            <a:avLst/>
          </a:prstGeom>
          <a:solidFill>
            <a:srgbClr val="85EF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00" b="1" dirty="0" smtClean="0">
                <a:solidFill>
                  <a:schemeClr val="tx1"/>
                </a:solidFill>
              </a:rPr>
              <a:t>&lt;Notice </a:t>
            </a:r>
            <a:r>
              <a:rPr lang="en-US" altLang="ko-KR" sz="1300" b="1" dirty="0">
                <a:solidFill>
                  <a:schemeClr val="tx1"/>
                </a:solidFill>
              </a:rPr>
              <a:t>Page&gt;</a:t>
            </a:r>
            <a:endParaRPr lang="ko-KR" altLang="ko-KR" sz="1300" dirty="0">
              <a:solidFill>
                <a:schemeClr val="tx1"/>
              </a:solidFill>
            </a:endParaRPr>
          </a:p>
        </p:txBody>
      </p:sp>
      <p:pic>
        <p:nvPicPr>
          <p:cNvPr id="9" name="그림 8"/>
          <p:cNvPicPr/>
          <p:nvPr/>
        </p:nvPicPr>
        <p:blipFill>
          <a:blip r:embed="rId3"/>
          <a:stretch>
            <a:fillRect/>
          </a:stretch>
        </p:blipFill>
        <p:spPr>
          <a:xfrm>
            <a:off x="659326" y="1596169"/>
            <a:ext cx="10975044" cy="4798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819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>
            <a:extLst>
              <a:ext uri="{FF2B5EF4-FFF2-40B4-BE49-F238E27FC236}">
                <a16:creationId xmlns:a16="http://schemas.microsoft.com/office/drawing/2014/main" id="{B6FEBD59-CEA2-4FDF-A254-37953428C235}"/>
              </a:ext>
            </a:extLst>
          </p:cNvPr>
          <p:cNvSpPr/>
          <p:nvPr/>
        </p:nvSpPr>
        <p:spPr>
          <a:xfrm>
            <a:off x="3569487" y="2178412"/>
            <a:ext cx="6577445" cy="10079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7B4FB42F-61AB-4ADA-879A-670D33F52DB2}"/>
              </a:ext>
            </a:extLst>
          </p:cNvPr>
          <p:cNvSpPr/>
          <p:nvPr/>
        </p:nvSpPr>
        <p:spPr>
          <a:xfrm>
            <a:off x="3020287" y="2133171"/>
            <a:ext cx="1098401" cy="1098401"/>
          </a:xfrm>
          <a:prstGeom prst="ellipse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FC8FF7CF-D8B5-498D-94C7-188252370E53}"/>
              </a:ext>
            </a:extLst>
          </p:cNvPr>
          <p:cNvSpPr/>
          <p:nvPr/>
        </p:nvSpPr>
        <p:spPr>
          <a:xfrm>
            <a:off x="3569487" y="4345579"/>
            <a:ext cx="6577445" cy="10079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4A8D62FD-93E9-42E5-9A1B-AF97802BB6B2}"/>
              </a:ext>
            </a:extLst>
          </p:cNvPr>
          <p:cNvSpPr/>
          <p:nvPr/>
        </p:nvSpPr>
        <p:spPr>
          <a:xfrm>
            <a:off x="3020287" y="4286268"/>
            <a:ext cx="1098401" cy="1098401"/>
          </a:xfrm>
          <a:prstGeom prst="ellipse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312" y="2296196"/>
            <a:ext cx="658347" cy="65834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3CAB183-DEA4-4560-B11D-01DCD66BDF6D}"/>
              </a:ext>
            </a:extLst>
          </p:cNvPr>
          <p:cNvSpPr txBox="1"/>
          <p:nvPr/>
        </p:nvSpPr>
        <p:spPr>
          <a:xfrm>
            <a:off x="4325141" y="2427506"/>
            <a:ext cx="50064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20B0600000101010101" charset="-127"/>
                <a:ea typeface="KoPubWorld돋움체 Light" panose="020B0600000101010101" charset="-127"/>
                <a:cs typeface="KoPubWorld돋움체 Light" panose="020B0600000101010101" charset="-127"/>
              </a:rPr>
              <a:t>▪ 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KoPubWorld돋움체 Light" panose="00000300000000000000" pitchFamily="2" charset="-127"/>
              </a:rPr>
              <a:t>차별화되고 세부적인 조건들을 통해서 사용자가 원하는 매물 검색 가능</a:t>
            </a:r>
            <a:endParaRPr lang="en-US" altLang="ko-KR" sz="1600" dirty="0" smtClean="0">
              <a:solidFill>
                <a:schemeClr val="tx1">
                  <a:lumMod val="65000"/>
                  <a:lumOff val="35000"/>
                </a:schemeClr>
              </a:solidFill>
              <a:latin typeface="HY엽서M" panose="02030600000101010101" pitchFamily="18" charset="-127"/>
              <a:ea typeface="HY엽서M" panose="02030600000101010101" pitchFamily="18" charset="-127"/>
              <a:cs typeface="KoPubWorld돋움체 Light" panose="00000300000000000000" pitchFamily="2" charset="-127"/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5851773" y="1685946"/>
            <a:ext cx="1633620" cy="430850"/>
          </a:xfrm>
          <a:prstGeom prst="roundRect">
            <a:avLst/>
          </a:prstGeom>
          <a:solidFill>
            <a:srgbClr val="85EF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기대 효과</a:t>
            </a:r>
            <a:endParaRPr lang="ko-KR" altLang="en-US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5851773" y="3797579"/>
            <a:ext cx="1633620" cy="430850"/>
          </a:xfrm>
          <a:prstGeom prst="roundRect">
            <a:avLst/>
          </a:prstGeom>
          <a:solidFill>
            <a:srgbClr val="85EF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발전 방향</a:t>
            </a:r>
            <a:endParaRPr lang="ko-KR" altLang="en-US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4887" y="4498582"/>
            <a:ext cx="673772" cy="673772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C3CAB183-DEA4-4560-B11D-01DCD66BDF6D}"/>
              </a:ext>
            </a:extLst>
          </p:cNvPr>
          <p:cNvSpPr txBox="1"/>
          <p:nvPr/>
        </p:nvSpPr>
        <p:spPr>
          <a:xfrm>
            <a:off x="4294189" y="4666191"/>
            <a:ext cx="57644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20B0600000101010101" charset="-127"/>
                <a:ea typeface="KoPubWorld돋움체 Light" panose="020B0600000101010101" charset="-127"/>
                <a:cs typeface="KoPubWorld돋움체 Light" panose="020B0600000101010101" charset="-127"/>
              </a:rPr>
              <a:t>▪ </a:t>
            </a:r>
            <a:r>
              <a:rPr lang="ko-KR" altLang="en-US" sz="1600" smtClean="0">
                <a:solidFill>
                  <a:schemeClr val="tx1">
                    <a:lumMod val="65000"/>
                    <a:lumOff val="35000"/>
                  </a:schemeClr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KoPubWorld돋움체 Light" panose="00000300000000000000" pitchFamily="2" charset="-127"/>
              </a:rPr>
              <a:t>집 주변의 편의시설과 혐오시설 등 주변 시설들의 정보 제공</a:t>
            </a:r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HY엽서M" panose="02030600000101010101" pitchFamily="18" charset="-127"/>
              <a:ea typeface="HY엽서M" panose="02030600000101010101" pitchFamily="18" charset="-127"/>
              <a:cs typeface="KoPubWorld돋움체 Light" panose="00000300000000000000" pitchFamily="2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128874" y="227028"/>
            <a:ext cx="3981147" cy="830997"/>
            <a:chOff x="3819245" y="188165"/>
            <a:chExt cx="3981147" cy="830997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03102" y="271010"/>
              <a:ext cx="3197290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KoPubWorld돋움체 Bold" panose="00000800000000000000" pitchFamily="2" charset="-127"/>
                </a:rPr>
                <a:t>기대 효과</a:t>
              </a:r>
              <a:endPara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KoPubWorld돋움체 Light" panose="00000300000000000000" pitchFamily="2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 smtClean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06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36175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>
            <a:extLst>
              <a:ext uri="{FF2B5EF4-FFF2-40B4-BE49-F238E27FC236}">
                <a16:creationId xmlns:a16="http://schemas.microsoft.com/office/drawing/2014/main" id="{B6FEBD59-CEA2-4FDF-A254-37953428C235}"/>
              </a:ext>
            </a:extLst>
          </p:cNvPr>
          <p:cNvSpPr/>
          <p:nvPr/>
        </p:nvSpPr>
        <p:spPr>
          <a:xfrm>
            <a:off x="3569487" y="2178412"/>
            <a:ext cx="6811298" cy="12447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7B4FB42F-61AB-4ADA-879A-670D33F52DB2}"/>
              </a:ext>
            </a:extLst>
          </p:cNvPr>
          <p:cNvSpPr/>
          <p:nvPr/>
        </p:nvSpPr>
        <p:spPr>
          <a:xfrm>
            <a:off x="2825263" y="2177446"/>
            <a:ext cx="1176732" cy="1245692"/>
          </a:xfrm>
          <a:prstGeom prst="ellipse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3CAB183-DEA4-4560-B11D-01DCD66BDF6D}"/>
              </a:ext>
            </a:extLst>
          </p:cNvPr>
          <p:cNvSpPr txBox="1"/>
          <p:nvPr/>
        </p:nvSpPr>
        <p:spPr>
          <a:xfrm>
            <a:off x="4294189" y="2276079"/>
            <a:ext cx="57644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KoPubWorld돋움체 Light" panose="00000300000000000000" pitchFamily="2" charset="-127"/>
              </a:rPr>
              <a:t>수업시간에 배웠던 여러가지 기술들을 프로젝트에서 사용할 수 있었던 좋은 경험이었고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KoPubWorld돋움체 Light" panose="00000300000000000000" pitchFamily="2" charset="-127"/>
              </a:rPr>
              <a:t>, 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KoPubWorld돋움체 Light" panose="00000300000000000000" pitchFamily="2" charset="-127"/>
              </a:rPr>
              <a:t>생각보다 미흡한 점이 많아서 다음에는 더 나은 프로젝트를 만들 수 있게 노력하려고 합니다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KoPubWorld돋움체 Light" panose="00000300000000000000" pitchFamily="2" charset="-127"/>
              </a:rPr>
              <a:t>.</a:t>
            </a:r>
          </a:p>
        </p:txBody>
      </p:sp>
      <p:sp>
        <p:nvSpPr>
          <p:cNvPr id="4" name="모서리가 둥근 직사각형 3"/>
          <p:cNvSpPr/>
          <p:nvPr/>
        </p:nvSpPr>
        <p:spPr>
          <a:xfrm>
            <a:off x="5851773" y="1614945"/>
            <a:ext cx="1633620" cy="430850"/>
          </a:xfrm>
          <a:prstGeom prst="roundRect">
            <a:avLst/>
          </a:prstGeom>
          <a:solidFill>
            <a:srgbClr val="85EF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전병복</a:t>
            </a:r>
            <a:endParaRPr lang="ko-KR" altLang="en-US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5851773" y="3797579"/>
            <a:ext cx="1633620" cy="430850"/>
          </a:xfrm>
          <a:prstGeom prst="roundRect">
            <a:avLst/>
          </a:prstGeom>
          <a:solidFill>
            <a:srgbClr val="85EF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김낙현</a:t>
            </a:r>
            <a:endParaRPr lang="ko-KR" altLang="en-US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128874" y="227028"/>
            <a:ext cx="3981147" cy="830997"/>
            <a:chOff x="3819245" y="188165"/>
            <a:chExt cx="3981147" cy="830997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03102" y="271010"/>
              <a:ext cx="3197290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KoPubWorld돋움체 Bold" panose="00000800000000000000" pitchFamily="2" charset="-127"/>
                </a:rPr>
                <a:t>개발 후기</a:t>
              </a:r>
              <a:endPara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KoPubWorld돋움체 Light" panose="00000300000000000000" pitchFamily="2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 smtClean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07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6727" y="2310281"/>
            <a:ext cx="828573" cy="877130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B6FEBD59-CEA2-4FDF-A254-37953428C235}"/>
              </a:ext>
            </a:extLst>
          </p:cNvPr>
          <p:cNvSpPr/>
          <p:nvPr/>
        </p:nvSpPr>
        <p:spPr>
          <a:xfrm>
            <a:off x="3569487" y="4405796"/>
            <a:ext cx="6811298" cy="12447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7B4FB42F-61AB-4ADA-879A-670D33F52DB2}"/>
              </a:ext>
            </a:extLst>
          </p:cNvPr>
          <p:cNvSpPr/>
          <p:nvPr/>
        </p:nvSpPr>
        <p:spPr>
          <a:xfrm>
            <a:off x="2825263" y="4404830"/>
            <a:ext cx="1176732" cy="1245692"/>
          </a:xfrm>
          <a:prstGeom prst="ellipse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3CAB183-DEA4-4560-B11D-01DCD66BDF6D}"/>
              </a:ext>
            </a:extLst>
          </p:cNvPr>
          <p:cNvSpPr txBox="1"/>
          <p:nvPr/>
        </p:nvSpPr>
        <p:spPr>
          <a:xfrm>
            <a:off x="4294189" y="4503463"/>
            <a:ext cx="608659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KoPubWorld돋움체 Light" panose="00000300000000000000" pitchFamily="2" charset="-127"/>
              </a:rPr>
              <a:t>처음 배운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KoPubWorld돋움체 Light" panose="00000300000000000000" pitchFamily="2" charset="-127"/>
              </a:rPr>
              <a:t>VUEJS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KoPubWorld돋움체 Light" panose="00000300000000000000" pitchFamily="2" charset="-127"/>
              </a:rPr>
              <a:t>와 </a:t>
            </a:r>
            <a:r>
              <a:rPr lang="en-US" altLang="ko-KR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KoPubWorld돋움체 Light" panose="00000300000000000000" pitchFamily="2" charset="-127"/>
              </a:rPr>
              <a:t>SpringBoot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KoPubWorld돋움체 Light" panose="00000300000000000000" pitchFamily="2" charset="-127"/>
              </a:rPr>
              <a:t>를 사용하여 프로젝트를 하면서 하나하나 모르는 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KoPubWorld돋움체 Light" panose="00000300000000000000" pitchFamily="2" charset="-127"/>
              </a:rPr>
              <a:t>것들을 해결해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KoPubWorld돋움체 Light" panose="00000300000000000000" pitchFamily="2" charset="-127"/>
              </a:rPr>
              <a:t>나가면서 좀 더 자신감이 </a:t>
            </a:r>
            <a:r>
              <a:rPr lang="ko-KR" alt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KoPubWorld돋움체 Light" panose="00000300000000000000" pitchFamily="2" charset="-127"/>
              </a:rPr>
              <a:t>생긴것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KoPubWorld돋움체 Light" panose="00000300000000000000" pitchFamily="2" charset="-127"/>
              </a:rPr>
              <a:t> 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KoPubWorld돋움체 Light" panose="00000300000000000000" pitchFamily="2" charset="-127"/>
              </a:rPr>
              <a:t>같습니다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KoPubWorld돋움체 Light" panose="00000300000000000000" pitchFamily="2" charset="-127"/>
              </a:rPr>
              <a:t>. 2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KoPubWorld돋움체 Light" panose="00000300000000000000" pitchFamily="2" charset="-127"/>
              </a:rPr>
              <a:t>학기 프로젝트 때에는 좀 더 어려워하지 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KoPubWorld돋움체 Light" panose="00000300000000000000" pitchFamily="2" charset="-127"/>
              </a:rPr>
              <a:t>않고 문제를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KoPubWorld돋움체 Light" panose="00000300000000000000" pitchFamily="2" charset="-127"/>
              </a:rPr>
              <a:t>해결해 나갈 수 있으면 좋겠습니다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KoPubWorld돋움체 Light" panose="00000300000000000000" pitchFamily="2" charset="-127"/>
              </a:rPr>
              <a:t>.</a:t>
            </a:r>
            <a:endParaRPr lang="en-US" altLang="ko-KR" sz="1600" dirty="0" smtClean="0">
              <a:solidFill>
                <a:schemeClr val="tx1">
                  <a:lumMod val="65000"/>
                  <a:lumOff val="35000"/>
                </a:schemeClr>
              </a:solidFill>
              <a:latin typeface="HY엽서M" panose="02030600000101010101" pitchFamily="18" charset="-127"/>
              <a:ea typeface="HY엽서M" panose="02030600000101010101" pitchFamily="18" charset="-127"/>
              <a:cs typeface="KoPubWorld돋움체 Light" panose="00000300000000000000" pitchFamily="2" charset="-127"/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6727" y="4537665"/>
            <a:ext cx="828573" cy="877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3484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BD5C53C-9B19-415C-B6B8-94AEDDE075AC}"/>
              </a:ext>
            </a:extLst>
          </p:cNvPr>
          <p:cNvSpPr/>
          <p:nvPr/>
        </p:nvSpPr>
        <p:spPr>
          <a:xfrm>
            <a:off x="0" y="-2"/>
            <a:ext cx="12213771" cy="6858001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4F2EBF-4938-45B7-8EE5-0FCC9BC096A7}"/>
              </a:ext>
            </a:extLst>
          </p:cNvPr>
          <p:cNvSpPr txBox="1"/>
          <p:nvPr/>
        </p:nvSpPr>
        <p:spPr>
          <a:xfrm>
            <a:off x="4347942" y="2743311"/>
            <a:ext cx="310048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spc="6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KoPubWorld돋움체 Bold" panose="00000800000000000000" pitchFamily="2" charset="-127"/>
              </a:rPr>
              <a:t>시연 영상</a:t>
            </a:r>
            <a:endParaRPr lang="ko-KR" altLang="en-US" sz="4400" spc="6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KoPubWorld돋움체 Bold" panose="000008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58468B3-2CF3-4D53-8244-09E927572F97}"/>
              </a:ext>
            </a:extLst>
          </p:cNvPr>
          <p:cNvSpPr txBox="1"/>
          <p:nvPr/>
        </p:nvSpPr>
        <p:spPr>
          <a:xfrm>
            <a:off x="8637704" y="4995951"/>
            <a:ext cx="3450387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500" b="1" dirty="0">
                <a:solidFill>
                  <a:schemeClr val="bg1">
                    <a:alpha val="16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Q&amp;A</a:t>
            </a:r>
            <a:endParaRPr lang="ko-KR" altLang="en-US" sz="11500" b="1" dirty="0">
              <a:solidFill>
                <a:schemeClr val="bg1">
                  <a:alpha val="16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9660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8D9D9645-2F2B-4BB1-B5BA-17C241E6CFC2}"/>
              </a:ext>
            </a:extLst>
          </p:cNvPr>
          <p:cNvSpPr/>
          <p:nvPr/>
        </p:nvSpPr>
        <p:spPr>
          <a:xfrm>
            <a:off x="0" y="0"/>
            <a:ext cx="12213771" cy="29858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BD5C53C-9B19-415C-B6B8-94AEDDE075AC}"/>
              </a:ext>
            </a:extLst>
          </p:cNvPr>
          <p:cNvSpPr/>
          <p:nvPr/>
        </p:nvSpPr>
        <p:spPr>
          <a:xfrm>
            <a:off x="0" y="6559420"/>
            <a:ext cx="12213771" cy="29858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84F941-B1A5-42ED-AD78-B0F57A275C9B}"/>
              </a:ext>
            </a:extLst>
          </p:cNvPr>
          <p:cNvSpPr txBox="1"/>
          <p:nvPr/>
        </p:nvSpPr>
        <p:spPr>
          <a:xfrm>
            <a:off x="4543569" y="2850300"/>
            <a:ext cx="264527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감사합니다</a:t>
            </a:r>
            <a:endParaRPr lang="ko-KR" altLang="en-US" sz="4400" dirty="0">
              <a:solidFill>
                <a:schemeClr val="tx1">
                  <a:lumMod val="65000"/>
                  <a:lumOff val="3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44B66E7-8E1B-4C68-8620-D941855A8802}"/>
              </a:ext>
            </a:extLst>
          </p:cNvPr>
          <p:cNvSpPr/>
          <p:nvPr/>
        </p:nvSpPr>
        <p:spPr>
          <a:xfrm>
            <a:off x="4682666" y="2468852"/>
            <a:ext cx="1838428" cy="29858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49D05D-F78A-4261-97DE-E6F70F97297A}"/>
              </a:ext>
            </a:extLst>
          </p:cNvPr>
          <p:cNvSpPr txBox="1"/>
          <p:nvPr/>
        </p:nvSpPr>
        <p:spPr>
          <a:xfrm>
            <a:off x="4682665" y="2450190"/>
            <a:ext cx="18384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THANK YOU -</a:t>
            </a:r>
            <a:endParaRPr lang="ko-KR" altLang="en-US" sz="2000" dirty="0">
              <a:solidFill>
                <a:schemeClr val="bg1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E13764-1EF0-4A6F-8554-79E11A74BCAB}"/>
              </a:ext>
            </a:extLst>
          </p:cNvPr>
          <p:cNvSpPr txBox="1"/>
          <p:nvPr/>
        </p:nvSpPr>
        <p:spPr>
          <a:xfrm>
            <a:off x="5191375" y="5771351"/>
            <a:ext cx="1508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KoPubWorld돋움체 Bold" panose="00000800000000000000" pitchFamily="2" charset="-127"/>
              </a:rPr>
              <a:t>-</a:t>
            </a: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KoPubWorld돋움체 Bold" panose="00000800000000000000" pitchFamily="2" charset="-127"/>
              </a:rPr>
              <a:t>낙지볶음</a:t>
            </a: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KoPubWorld돋움체 Bold" panose="00000800000000000000" pitchFamily="2" charset="-127"/>
              </a:rPr>
              <a:t>-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HY엽서M" panose="02030600000101010101" pitchFamily="18" charset="-127"/>
              <a:ea typeface="HY엽서M" panose="02030600000101010101" pitchFamily="18" charset="-127"/>
              <a:cs typeface="KoPubWorld돋움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712407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BD5C53C-9B19-415C-B6B8-94AEDDE075AC}"/>
              </a:ext>
            </a:extLst>
          </p:cNvPr>
          <p:cNvSpPr/>
          <p:nvPr/>
        </p:nvSpPr>
        <p:spPr>
          <a:xfrm>
            <a:off x="0" y="-1"/>
            <a:ext cx="12213771" cy="860932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4F2EBF-4938-45B7-8EE5-0FCC9BC096A7}"/>
              </a:ext>
            </a:extLst>
          </p:cNvPr>
          <p:cNvSpPr txBox="1"/>
          <p:nvPr/>
        </p:nvSpPr>
        <p:spPr>
          <a:xfrm>
            <a:off x="4770197" y="211748"/>
            <a:ext cx="26516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spc="600" dirty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CONTENTS</a:t>
            </a:r>
            <a:endParaRPr lang="ko-KR" altLang="en-US" sz="2800" spc="600" dirty="0">
              <a:solidFill>
                <a:schemeClr val="bg1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58468B3-2CF3-4D53-8244-09E927572F97}"/>
              </a:ext>
            </a:extLst>
          </p:cNvPr>
          <p:cNvSpPr txBox="1"/>
          <p:nvPr/>
        </p:nvSpPr>
        <p:spPr>
          <a:xfrm>
            <a:off x="7908493" y="5842337"/>
            <a:ext cx="430677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>
                <a:solidFill>
                  <a:srgbClr val="64DECF">
                    <a:alpha val="16000"/>
                  </a:srgb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CONTENTS</a:t>
            </a:r>
            <a:endParaRPr lang="ko-KR" altLang="en-US" sz="6000" b="1" dirty="0">
              <a:solidFill>
                <a:srgbClr val="64DECF">
                  <a:alpha val="16000"/>
                </a:srgb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BB21E30-1CD8-46E8-A8F3-29D7BD7E4EFC}"/>
              </a:ext>
            </a:extLst>
          </p:cNvPr>
          <p:cNvGrpSpPr/>
          <p:nvPr/>
        </p:nvGrpSpPr>
        <p:grpSpPr>
          <a:xfrm>
            <a:off x="2106235" y="2111496"/>
            <a:ext cx="5657126" cy="830997"/>
            <a:chOff x="3403338" y="2598003"/>
            <a:chExt cx="5657126" cy="830997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B793B6E9-C890-4D5A-A71D-291AA2FC09FB}"/>
                </a:ext>
              </a:extLst>
            </p:cNvPr>
            <p:cNvGrpSpPr/>
            <p:nvPr/>
          </p:nvGrpSpPr>
          <p:grpSpPr>
            <a:xfrm>
              <a:off x="3403338" y="2598003"/>
              <a:ext cx="1853019" cy="830997"/>
              <a:chOff x="3403338" y="2598003"/>
              <a:chExt cx="1853019" cy="830997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084F941-B1A5-42ED-AD78-B0F57A275C9B}"/>
                  </a:ext>
                </a:extLst>
              </p:cNvPr>
              <p:cNvSpPr txBox="1"/>
              <p:nvPr/>
            </p:nvSpPr>
            <p:spPr>
              <a:xfrm>
                <a:off x="3403338" y="2598003"/>
                <a:ext cx="877163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4800" b="1" dirty="0">
                    <a:solidFill>
                      <a:srgbClr val="64DECF"/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01</a:t>
                </a:r>
                <a:endParaRPr lang="ko-KR" altLang="en-US" sz="48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BE13764-1EF0-4A6F-8554-79E11A74BCAB}"/>
                  </a:ext>
                </a:extLst>
              </p:cNvPr>
              <p:cNvSpPr txBox="1"/>
              <p:nvPr/>
            </p:nvSpPr>
            <p:spPr>
              <a:xfrm>
                <a:off x="4182024" y="2667984"/>
                <a:ext cx="107433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6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Y헤드라인M" panose="02030600000101010101" pitchFamily="18" charset="-127"/>
                    <a:ea typeface="HY헤드라인M" panose="02030600000101010101" pitchFamily="18" charset="-127"/>
                    <a:cs typeface="KoPubWorld돋움체 Bold" panose="00000800000000000000" pitchFamily="2" charset="-127"/>
                  </a:rPr>
                  <a:t>팀원 소개</a:t>
                </a:r>
                <a:endParaRPr lang="ko-KR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KoPubWorld돋움체 Light" panose="00000300000000000000" pitchFamily="2" charset="-127"/>
                </a:endParaRPr>
              </a:p>
            </p:txBody>
          </p:sp>
        </p:grp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3A5AF55B-2B72-4D64-9D81-C0FF482732D7}"/>
                </a:ext>
              </a:extLst>
            </p:cNvPr>
            <p:cNvGrpSpPr/>
            <p:nvPr/>
          </p:nvGrpSpPr>
          <p:grpSpPr>
            <a:xfrm>
              <a:off x="6454034" y="2598003"/>
              <a:ext cx="2606430" cy="830997"/>
              <a:chOff x="6454034" y="2598003"/>
              <a:chExt cx="2606430" cy="830997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21C3A4C-9A1E-4998-B64C-27B322E1FB56}"/>
                  </a:ext>
                </a:extLst>
              </p:cNvPr>
              <p:cNvSpPr txBox="1"/>
              <p:nvPr/>
            </p:nvSpPr>
            <p:spPr>
              <a:xfrm>
                <a:off x="6454034" y="2598003"/>
                <a:ext cx="877163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4800" b="1" dirty="0">
                    <a:solidFill>
                      <a:srgbClr val="64DECF"/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02</a:t>
                </a:r>
                <a:endParaRPr lang="ko-KR" altLang="en-US" sz="48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BD65EA8-75FC-4381-8F1B-C7736D8545B7}"/>
                  </a:ext>
                </a:extLst>
              </p:cNvPr>
              <p:cNvSpPr txBox="1"/>
              <p:nvPr/>
            </p:nvSpPr>
            <p:spPr>
              <a:xfrm>
                <a:off x="7232720" y="2667984"/>
                <a:ext cx="182774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6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Y헤드라인M" panose="02030600000101010101" pitchFamily="18" charset="-127"/>
                    <a:ea typeface="HY헤드라인M" panose="02030600000101010101" pitchFamily="18" charset="-127"/>
                    <a:cs typeface="KoPubWorld돋움체 Bold" panose="00000800000000000000" pitchFamily="2" charset="-127"/>
                  </a:rPr>
                  <a:t>기획 배경 및 목표</a:t>
                </a:r>
                <a:endParaRPr lang="ko-KR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KoPubWorld돋움체 Light" panose="00000300000000000000" pitchFamily="2" charset="-127"/>
                </a:endParaRPr>
              </a:p>
            </p:txBody>
          </p:sp>
        </p:grp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A510A0C2-7056-4128-9CFF-35AD6D14E6E9}"/>
              </a:ext>
            </a:extLst>
          </p:cNvPr>
          <p:cNvGrpSpPr/>
          <p:nvPr/>
        </p:nvGrpSpPr>
        <p:grpSpPr>
          <a:xfrm>
            <a:off x="2106234" y="2138872"/>
            <a:ext cx="8297541" cy="3400779"/>
            <a:chOff x="3403337" y="1247873"/>
            <a:chExt cx="8297541" cy="3400779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D308CA84-006B-484A-8754-1324C45CC9BF}"/>
                </a:ext>
              </a:extLst>
            </p:cNvPr>
            <p:cNvGrpSpPr/>
            <p:nvPr/>
          </p:nvGrpSpPr>
          <p:grpSpPr>
            <a:xfrm>
              <a:off x="9759000" y="1247873"/>
              <a:ext cx="1941878" cy="830997"/>
              <a:chOff x="9759000" y="1247873"/>
              <a:chExt cx="1941878" cy="830997"/>
            </a:xfrm>
          </p:grpSpPr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0CFC9F3-8653-43AE-9477-2C2433CDFB7C}"/>
                  </a:ext>
                </a:extLst>
              </p:cNvPr>
              <p:cNvSpPr txBox="1"/>
              <p:nvPr/>
            </p:nvSpPr>
            <p:spPr>
              <a:xfrm>
                <a:off x="9759000" y="1247873"/>
                <a:ext cx="877163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4800" b="1" dirty="0">
                    <a:solidFill>
                      <a:srgbClr val="64DECF"/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03</a:t>
                </a:r>
                <a:endParaRPr lang="ko-KR" altLang="en-US" sz="48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05E7C0A-107D-42CB-B9CD-E10345F601C6}"/>
                  </a:ext>
                </a:extLst>
              </p:cNvPr>
              <p:cNvSpPr txBox="1"/>
              <p:nvPr/>
            </p:nvSpPr>
            <p:spPr>
              <a:xfrm>
                <a:off x="10636163" y="1285646"/>
                <a:ext cx="106471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6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Y헤드라인M" panose="02030600000101010101" pitchFamily="18" charset="-127"/>
                    <a:ea typeface="HY헤드라인M" panose="02030600000101010101" pitchFamily="18" charset="-127"/>
                    <a:cs typeface="KoPubWorld돋움체 Bold" panose="00000800000000000000" pitchFamily="2" charset="-127"/>
                  </a:rPr>
                  <a:t>추진 계획</a:t>
                </a:r>
                <a:endParaRPr lang="ko-KR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KoPubWorld돋움체 Light" panose="00000300000000000000" pitchFamily="2" charset="-127"/>
                </a:endParaRPr>
              </a:p>
            </p:txBody>
          </p:sp>
        </p:grp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1EB5D733-A69C-4097-BE69-B9D246267EE9}"/>
                </a:ext>
              </a:extLst>
            </p:cNvPr>
            <p:cNvGrpSpPr/>
            <p:nvPr/>
          </p:nvGrpSpPr>
          <p:grpSpPr>
            <a:xfrm>
              <a:off x="3403337" y="2519076"/>
              <a:ext cx="1853020" cy="2129576"/>
              <a:chOff x="3403337" y="2519076"/>
              <a:chExt cx="1853020" cy="2129576"/>
            </a:xfrm>
          </p:grpSpPr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F74EE2F-A74E-4E1E-9CEB-30D4C6E6FA83}"/>
                  </a:ext>
                </a:extLst>
              </p:cNvPr>
              <p:cNvSpPr txBox="1"/>
              <p:nvPr/>
            </p:nvSpPr>
            <p:spPr>
              <a:xfrm>
                <a:off x="3403337" y="2519076"/>
                <a:ext cx="877163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4800" b="1" dirty="0">
                    <a:solidFill>
                      <a:srgbClr val="64DECF"/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04</a:t>
                </a:r>
                <a:endParaRPr lang="ko-KR" altLang="en-US" sz="48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B3CB60C-CD34-4E14-914C-4591010964E0}"/>
                  </a:ext>
                </a:extLst>
              </p:cNvPr>
              <p:cNvSpPr txBox="1"/>
              <p:nvPr/>
            </p:nvSpPr>
            <p:spPr>
              <a:xfrm>
                <a:off x="4182024" y="2634559"/>
                <a:ext cx="100540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6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Y헤드라인M" panose="02030600000101010101" pitchFamily="18" charset="-127"/>
                    <a:ea typeface="HY헤드라인M" panose="02030600000101010101" pitchFamily="18" charset="-127"/>
                    <a:cs typeface="KoPubWorld돋움체 Bold" panose="00000800000000000000" pitchFamily="2" charset="-127"/>
                  </a:rPr>
                  <a:t>시장분석</a:t>
                </a:r>
                <a:endParaRPr lang="ko-KR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KoPubWorld돋움체 Light" panose="00000300000000000000" pitchFamily="2" charset="-127"/>
                </a:endParaRP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F74EE2F-A74E-4E1E-9CEB-30D4C6E6FA83}"/>
                  </a:ext>
                </a:extLst>
              </p:cNvPr>
              <p:cNvSpPr txBox="1"/>
              <p:nvPr/>
            </p:nvSpPr>
            <p:spPr>
              <a:xfrm>
                <a:off x="3403337" y="3817655"/>
                <a:ext cx="877163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4800" b="1" dirty="0" smtClean="0">
                    <a:solidFill>
                      <a:srgbClr val="64DECF"/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07</a:t>
                </a:r>
                <a:endParaRPr lang="ko-KR" altLang="en-US" sz="48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B3CB60C-CD34-4E14-914C-4591010964E0}"/>
                  </a:ext>
                </a:extLst>
              </p:cNvPr>
              <p:cNvSpPr txBox="1"/>
              <p:nvPr/>
            </p:nvSpPr>
            <p:spPr>
              <a:xfrm>
                <a:off x="4182024" y="3885099"/>
                <a:ext cx="107433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6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Y헤드라인M" panose="02030600000101010101" pitchFamily="18" charset="-127"/>
                    <a:ea typeface="HY헤드라인M" panose="02030600000101010101" pitchFamily="18" charset="-127"/>
                    <a:cs typeface="KoPubWorld돋움체 Bold" panose="00000800000000000000" pitchFamily="2" charset="-127"/>
                  </a:rPr>
                  <a:t>개발 후기</a:t>
                </a:r>
                <a:endParaRPr lang="ko-KR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KoPubWorld돋움체 Light" panose="00000300000000000000" pitchFamily="2" charset="-127"/>
                </a:endParaRPr>
              </a:p>
            </p:txBody>
          </p:sp>
        </p:grp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A510A0C2-7056-4128-9CFF-35AD6D14E6E9}"/>
              </a:ext>
            </a:extLst>
          </p:cNvPr>
          <p:cNvGrpSpPr/>
          <p:nvPr/>
        </p:nvGrpSpPr>
        <p:grpSpPr>
          <a:xfrm>
            <a:off x="5156931" y="3410074"/>
            <a:ext cx="5256462" cy="830998"/>
            <a:chOff x="6454034" y="1222346"/>
            <a:chExt cx="5256462" cy="830998"/>
          </a:xfrm>
        </p:grpSpPr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D308CA84-006B-484A-8754-1324C45CC9BF}"/>
                </a:ext>
              </a:extLst>
            </p:cNvPr>
            <p:cNvGrpSpPr/>
            <p:nvPr/>
          </p:nvGrpSpPr>
          <p:grpSpPr>
            <a:xfrm>
              <a:off x="6454034" y="1222347"/>
              <a:ext cx="1951496" cy="830997"/>
              <a:chOff x="6454034" y="1222347"/>
              <a:chExt cx="1951496" cy="830997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0CFC9F3-8653-43AE-9477-2C2433CDFB7C}"/>
                  </a:ext>
                </a:extLst>
              </p:cNvPr>
              <p:cNvSpPr txBox="1"/>
              <p:nvPr/>
            </p:nvSpPr>
            <p:spPr>
              <a:xfrm>
                <a:off x="6454034" y="1222347"/>
                <a:ext cx="877163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4800" b="1" dirty="0" smtClean="0">
                    <a:solidFill>
                      <a:srgbClr val="64DECF"/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05</a:t>
                </a:r>
                <a:endParaRPr lang="ko-KR" altLang="en-US" sz="48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05E7C0A-107D-42CB-B9CD-E10345F601C6}"/>
                  </a:ext>
                </a:extLst>
              </p:cNvPr>
              <p:cNvSpPr txBox="1"/>
              <p:nvPr/>
            </p:nvSpPr>
            <p:spPr>
              <a:xfrm>
                <a:off x="7331197" y="1337830"/>
                <a:ext cx="107433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6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Y헤드라인M" panose="02030600000101010101" pitchFamily="18" charset="-127"/>
                    <a:ea typeface="HY헤드라인M" panose="02030600000101010101" pitchFamily="18" charset="-127"/>
                    <a:cs typeface="KoPubWorld돋움체 Bold" panose="00000800000000000000" pitchFamily="2" charset="-127"/>
                  </a:rPr>
                  <a:t>개발 결과</a:t>
                </a:r>
                <a:endParaRPr lang="ko-KR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KoPubWorld돋움체 Light" panose="00000300000000000000" pitchFamily="2" charset="-127"/>
                </a:endParaRPr>
              </a:p>
            </p:txBody>
          </p:sp>
        </p:grp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1EB5D733-A69C-4097-BE69-B9D246267EE9}"/>
                </a:ext>
              </a:extLst>
            </p:cNvPr>
            <p:cNvGrpSpPr/>
            <p:nvPr/>
          </p:nvGrpSpPr>
          <p:grpSpPr>
            <a:xfrm>
              <a:off x="9759000" y="1222346"/>
              <a:ext cx="1951496" cy="830997"/>
              <a:chOff x="9759000" y="1222346"/>
              <a:chExt cx="1951496" cy="830997"/>
            </a:xfrm>
          </p:grpSpPr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F74EE2F-A74E-4E1E-9CEB-30D4C6E6FA83}"/>
                  </a:ext>
                </a:extLst>
              </p:cNvPr>
              <p:cNvSpPr txBox="1"/>
              <p:nvPr/>
            </p:nvSpPr>
            <p:spPr>
              <a:xfrm>
                <a:off x="9759000" y="1222346"/>
                <a:ext cx="877163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4800" b="1" dirty="0" smtClean="0">
                    <a:solidFill>
                      <a:srgbClr val="64DECF"/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06</a:t>
                </a:r>
                <a:endParaRPr lang="ko-KR" altLang="en-US" sz="48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DB3CB60C-CD34-4E14-914C-4591010964E0}"/>
                  </a:ext>
                </a:extLst>
              </p:cNvPr>
              <p:cNvSpPr txBox="1"/>
              <p:nvPr/>
            </p:nvSpPr>
            <p:spPr>
              <a:xfrm>
                <a:off x="10636163" y="1337830"/>
                <a:ext cx="107433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6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Y헤드라인M" panose="02030600000101010101" pitchFamily="18" charset="-127"/>
                    <a:ea typeface="HY헤드라인M" panose="02030600000101010101" pitchFamily="18" charset="-127"/>
                    <a:cs typeface="KoPubWorld돋움체 Bold" panose="00000800000000000000" pitchFamily="2" charset="-127"/>
                  </a:rPr>
                  <a:t>기대 효과</a:t>
                </a:r>
                <a:endParaRPr lang="ko-KR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KoPubWorld돋움체 Light" panose="00000300000000000000" pitchFamily="2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32863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105427" y="188165"/>
            <a:ext cx="3981147" cy="830997"/>
            <a:chOff x="3819245" y="188165"/>
            <a:chExt cx="3981147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03102" y="271010"/>
              <a:ext cx="3197290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KoPubWorld돋움체 Bold" panose="00000800000000000000" pitchFamily="2" charset="-127"/>
                </a:rPr>
                <a:t>팀원 소개</a:t>
              </a:r>
              <a:endPara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01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298B826-E1A7-4AAD-A2E9-FEF678DBFCF4}"/>
              </a:ext>
            </a:extLst>
          </p:cNvPr>
          <p:cNvSpPr/>
          <p:nvPr/>
        </p:nvSpPr>
        <p:spPr>
          <a:xfrm>
            <a:off x="2191096" y="2271473"/>
            <a:ext cx="2880000" cy="317904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D5AC252-1EF4-4FE1-84A7-F28040F580A5}"/>
              </a:ext>
            </a:extLst>
          </p:cNvPr>
          <p:cNvSpPr txBox="1"/>
          <p:nvPr/>
        </p:nvSpPr>
        <p:spPr>
          <a:xfrm>
            <a:off x="2568961" y="2250823"/>
            <a:ext cx="21242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err="1" smtClean="0">
                <a:solidFill>
                  <a:schemeClr val="bg1"/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KoPubWorld돋움체 Light" panose="00000300000000000000" pitchFamily="2" charset="-127"/>
              </a:rPr>
              <a:t>전병복</a:t>
            </a:r>
            <a:endParaRPr lang="ko-KR" altLang="en-US" sz="1600" dirty="0">
              <a:solidFill>
                <a:schemeClr val="bg1"/>
              </a:solidFill>
              <a:latin typeface="HY엽서M" panose="02030600000101010101" pitchFamily="18" charset="-127"/>
              <a:ea typeface="HY엽서M" panose="02030600000101010101" pitchFamily="18" charset="-127"/>
              <a:cs typeface="KoPubWorld돋움체 Light" panose="00000300000000000000" pitchFamily="2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EF6D6EE-60E7-4C7D-A6E5-DDF46BE3D41D}"/>
              </a:ext>
            </a:extLst>
          </p:cNvPr>
          <p:cNvSpPr/>
          <p:nvPr/>
        </p:nvSpPr>
        <p:spPr>
          <a:xfrm>
            <a:off x="6889247" y="2271473"/>
            <a:ext cx="2880000" cy="317904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35C649B-98E8-43B2-B60C-E016C81BF3B6}"/>
              </a:ext>
            </a:extLst>
          </p:cNvPr>
          <p:cNvSpPr txBox="1"/>
          <p:nvPr/>
        </p:nvSpPr>
        <p:spPr>
          <a:xfrm>
            <a:off x="7267112" y="2258819"/>
            <a:ext cx="21242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err="1" smtClean="0">
                <a:solidFill>
                  <a:schemeClr val="bg1"/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KoPubWorld돋움체 Light" panose="00000300000000000000" pitchFamily="2" charset="-127"/>
              </a:rPr>
              <a:t>김낙현</a:t>
            </a:r>
            <a:endParaRPr lang="ko-KR" altLang="en-US" sz="1600" dirty="0">
              <a:solidFill>
                <a:schemeClr val="bg1"/>
              </a:solidFill>
              <a:latin typeface="HY엽서M" panose="02030600000101010101" pitchFamily="18" charset="-127"/>
              <a:ea typeface="HY엽서M" panose="02030600000101010101" pitchFamily="18" charset="-127"/>
              <a:cs typeface="KoPubWorld돋움체 Light" panose="00000300000000000000" pitchFamily="2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6772CAD-D3BF-45B3-9598-E76B4DF1AE88}"/>
              </a:ext>
            </a:extLst>
          </p:cNvPr>
          <p:cNvSpPr txBox="1"/>
          <p:nvPr/>
        </p:nvSpPr>
        <p:spPr>
          <a:xfrm>
            <a:off x="2956837" y="5266999"/>
            <a:ext cx="13115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KoPubWorld돋움체 Light" panose="00000300000000000000" pitchFamily="2" charset="-127"/>
              </a:rPr>
              <a:t>BackEnd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KoPubWorld돋움체 Light" panose="00000300000000000000" pitchFamily="2" charset="-127"/>
              </a:rPr>
              <a:t> 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KoPubWorld돋움체 Light" panose="00000300000000000000" pitchFamily="2" charset="-127"/>
              </a:rPr>
              <a:t>담당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KoPubWorld돋움체 Light" panose="00000300000000000000" pitchFamily="2" charset="-127"/>
            </a:endParaRPr>
          </a:p>
          <a:p>
            <a:pPr algn="ctr"/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01A833D-B967-4C52-872C-491730BAC9D3}"/>
              </a:ext>
            </a:extLst>
          </p:cNvPr>
          <p:cNvSpPr txBox="1"/>
          <p:nvPr/>
        </p:nvSpPr>
        <p:spPr>
          <a:xfrm>
            <a:off x="7619354" y="5266999"/>
            <a:ext cx="13260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KoPubWorld돋움체 Light" panose="00000300000000000000" pitchFamily="2" charset="-127"/>
              </a:rPr>
              <a:t>FrontEnd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KoPubWorld돋움체 Light" panose="00000300000000000000" pitchFamily="2" charset="-127"/>
              </a:rPr>
              <a:t> 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KoPubWorld돋움체 Light" panose="00000300000000000000" pitchFamily="2" charset="-127"/>
              </a:rPr>
              <a:t>담당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KoPubWorld돋움체 Light" panose="00000300000000000000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9587" y="2695038"/>
            <a:ext cx="2160800" cy="2304854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7111" y="2780426"/>
            <a:ext cx="2160800" cy="2304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618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>
            <a:extLst>
              <a:ext uri="{FF2B5EF4-FFF2-40B4-BE49-F238E27FC236}">
                <a16:creationId xmlns:a16="http://schemas.microsoft.com/office/drawing/2014/main" id="{B6FEBD59-CEA2-4FDF-A254-37953428C235}"/>
              </a:ext>
            </a:extLst>
          </p:cNvPr>
          <p:cNvSpPr/>
          <p:nvPr/>
        </p:nvSpPr>
        <p:spPr>
          <a:xfrm>
            <a:off x="3569487" y="2178412"/>
            <a:ext cx="6577445" cy="10079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7B4FB42F-61AB-4ADA-879A-670D33F52DB2}"/>
              </a:ext>
            </a:extLst>
          </p:cNvPr>
          <p:cNvSpPr/>
          <p:nvPr/>
        </p:nvSpPr>
        <p:spPr>
          <a:xfrm>
            <a:off x="3020287" y="2133171"/>
            <a:ext cx="1098401" cy="1098401"/>
          </a:xfrm>
          <a:prstGeom prst="ellipse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105427" y="188165"/>
            <a:ext cx="3981147" cy="830997"/>
            <a:chOff x="3819245" y="188165"/>
            <a:chExt cx="3981147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03102" y="271010"/>
              <a:ext cx="3197290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2000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KoPubWorld돋움체 Bold" panose="00000800000000000000" pitchFamily="2" charset="-127"/>
                </a:rPr>
                <a:t>기획배경</a:t>
              </a:r>
              <a:r>
                <a:rPr lang="ko-KR" altLang="en-US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KoPubWorld돋움체 Bold" panose="00000800000000000000" pitchFamily="2" charset="-127"/>
                </a:rPr>
                <a:t> 및 목표</a:t>
              </a:r>
              <a:endPara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KoPubWorld돋움체 Light" panose="00000300000000000000" pitchFamily="2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 smtClean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02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FC8FF7CF-D8B5-498D-94C7-188252370E53}"/>
              </a:ext>
            </a:extLst>
          </p:cNvPr>
          <p:cNvSpPr/>
          <p:nvPr/>
        </p:nvSpPr>
        <p:spPr>
          <a:xfrm>
            <a:off x="3569487" y="4345579"/>
            <a:ext cx="6577445" cy="10079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4A8D62FD-93E9-42E5-9A1B-AF97802BB6B2}"/>
              </a:ext>
            </a:extLst>
          </p:cNvPr>
          <p:cNvSpPr/>
          <p:nvPr/>
        </p:nvSpPr>
        <p:spPr>
          <a:xfrm>
            <a:off x="3020287" y="4286268"/>
            <a:ext cx="1098401" cy="1098401"/>
          </a:xfrm>
          <a:prstGeom prst="ellipse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312" y="2296196"/>
            <a:ext cx="658347" cy="65834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3CAB183-DEA4-4560-B11D-01DCD66BDF6D}"/>
              </a:ext>
            </a:extLst>
          </p:cNvPr>
          <p:cNvSpPr txBox="1"/>
          <p:nvPr/>
        </p:nvSpPr>
        <p:spPr>
          <a:xfrm>
            <a:off x="4889284" y="2455816"/>
            <a:ext cx="41474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KoPubWorld돋움체 Light" panose="00000300000000000000" pitchFamily="2" charset="-127"/>
              </a:rPr>
              <a:t>고객이 원하는 조건의 집을 찾아주기 위해</a:t>
            </a:r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HY엽서M" panose="02030600000101010101" pitchFamily="18" charset="-127"/>
              <a:ea typeface="HY엽서M" panose="02030600000101010101" pitchFamily="18" charset="-127"/>
              <a:cs typeface="KoPubWorld돋움체 Light" panose="00000300000000000000" pitchFamily="2" charset="-127"/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5851773" y="1685946"/>
            <a:ext cx="1633620" cy="430850"/>
          </a:xfrm>
          <a:prstGeom prst="roundRect">
            <a:avLst/>
          </a:prstGeom>
          <a:solidFill>
            <a:srgbClr val="85EF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기획 배경</a:t>
            </a:r>
            <a:endParaRPr lang="ko-KR" altLang="en-US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5851773" y="3797579"/>
            <a:ext cx="1633620" cy="430850"/>
          </a:xfrm>
          <a:prstGeom prst="roundRect">
            <a:avLst/>
          </a:prstGeom>
          <a:solidFill>
            <a:srgbClr val="85EF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목표</a:t>
            </a:r>
            <a:endParaRPr lang="ko-KR" altLang="en-US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4887" y="4498582"/>
            <a:ext cx="673772" cy="673772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C3CAB183-DEA4-4560-B11D-01DCD66BDF6D}"/>
              </a:ext>
            </a:extLst>
          </p:cNvPr>
          <p:cNvSpPr txBox="1"/>
          <p:nvPr/>
        </p:nvSpPr>
        <p:spPr>
          <a:xfrm>
            <a:off x="4889284" y="4557149"/>
            <a:ext cx="41474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KoPubWorld돋움체 Light" panose="00000300000000000000" pitchFamily="2" charset="-127"/>
              </a:rPr>
              <a:t>다양한 조건들을 추가하여 세부적으로 고객들이 원하는 집을 검색할 수 있다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KoPubWorld돋움체 Light" panose="00000300000000000000" pitchFamily="2" charset="-127"/>
              </a:rPr>
              <a:t>.</a:t>
            </a:r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HY엽서M" panose="02030600000101010101" pitchFamily="18" charset="-127"/>
              <a:ea typeface="HY엽서M" panose="02030600000101010101" pitchFamily="18" charset="-127"/>
              <a:cs typeface="KoPubWorld돋움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51215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298B826-E1A7-4AAD-A2E9-FEF678DBFCF4}"/>
              </a:ext>
            </a:extLst>
          </p:cNvPr>
          <p:cNvSpPr/>
          <p:nvPr/>
        </p:nvSpPr>
        <p:spPr>
          <a:xfrm>
            <a:off x="1505297" y="2248026"/>
            <a:ext cx="2880000" cy="317904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D5AC252-1EF4-4FE1-84A7-F28040F580A5}"/>
              </a:ext>
            </a:extLst>
          </p:cNvPr>
          <p:cNvSpPr txBox="1"/>
          <p:nvPr/>
        </p:nvSpPr>
        <p:spPr>
          <a:xfrm>
            <a:off x="1883161" y="2267484"/>
            <a:ext cx="21242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5/20 ~ 5/22</a:t>
            </a:r>
            <a:endParaRPr lang="ko-KR" altLang="en-US" sz="1400" dirty="0">
              <a:solidFill>
                <a:schemeClr val="bg1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EF6D6EE-60E7-4C7D-A6E5-DDF46BE3D41D}"/>
              </a:ext>
            </a:extLst>
          </p:cNvPr>
          <p:cNvSpPr/>
          <p:nvPr/>
        </p:nvSpPr>
        <p:spPr>
          <a:xfrm>
            <a:off x="4656001" y="2248026"/>
            <a:ext cx="2880000" cy="317904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35C649B-98E8-43B2-B60C-E016C81BF3B6}"/>
              </a:ext>
            </a:extLst>
          </p:cNvPr>
          <p:cNvSpPr txBox="1"/>
          <p:nvPr/>
        </p:nvSpPr>
        <p:spPr>
          <a:xfrm>
            <a:off x="5033865" y="2267484"/>
            <a:ext cx="21242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5/23 ~ 5/25</a:t>
            </a:r>
            <a:endParaRPr lang="ko-KR" altLang="en-US" sz="1400" dirty="0">
              <a:solidFill>
                <a:schemeClr val="bg1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6772CAD-D3BF-45B3-9598-E76B4DF1AE88}"/>
              </a:ext>
            </a:extLst>
          </p:cNvPr>
          <p:cNvSpPr txBox="1"/>
          <p:nvPr/>
        </p:nvSpPr>
        <p:spPr>
          <a:xfrm>
            <a:off x="1505298" y="2840687"/>
            <a:ext cx="2880000" cy="116955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KoPubWorld돋움체 Light" panose="00000300000000000000" pitchFamily="2" charset="-127"/>
              </a:rPr>
              <a:t>▪ 아이디어 회의</a:t>
            </a:r>
            <a:endParaRPr lang="en-US" altLang="ko-KR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HY엽서M" panose="02030600000101010101" pitchFamily="18" charset="-127"/>
              <a:ea typeface="HY엽서M" panose="02030600000101010101" pitchFamily="18" charset="-127"/>
              <a:cs typeface="KoPubWorld돋움체 Light" panose="00000300000000000000" pitchFamily="2" charset="-127"/>
            </a:endParaRPr>
          </a:p>
          <a:p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KoPubWorld돋움체 Light" panose="00000300000000000000" pitchFamily="2" charset="-127"/>
              </a:rPr>
              <a:t>▪ 전체적인 프로젝트 계획 수립</a:t>
            </a:r>
            <a:endParaRPr lang="en-US" altLang="ko-KR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HY엽서M" panose="02030600000101010101" pitchFamily="18" charset="-127"/>
              <a:ea typeface="HY엽서M" panose="02030600000101010101" pitchFamily="18" charset="-127"/>
              <a:cs typeface="KoPubWorld돋움체 Light" panose="00000300000000000000" pitchFamily="2" charset="-127"/>
            </a:endParaRPr>
          </a:p>
          <a:p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KoPubWorld돋움체 Light" panose="00000300000000000000" pitchFamily="2" charset="-127"/>
              </a:rPr>
              <a:t>▪ </a:t>
            </a:r>
            <a:r>
              <a:rPr lang="en-US" altLang="ko-KR" sz="14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KoPubWorld돋움체 Light" panose="00000300000000000000" pitchFamily="2" charset="-127"/>
              </a:rPr>
              <a:t>FrontEnd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KoPubWorld돋움체 Light" panose="00000300000000000000" pitchFamily="2" charset="-127"/>
              </a:rPr>
              <a:t>와 </a:t>
            </a:r>
            <a:r>
              <a:rPr lang="en-US" altLang="ko-KR" sz="14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KoPubWorld돋움체 Light" panose="00000300000000000000" pitchFamily="2" charset="-127"/>
              </a:rPr>
              <a:t>BackEnd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KoPubWorld돋움체 Light" panose="00000300000000000000" pitchFamily="2" charset="-127"/>
              </a:rPr>
              <a:t>로 나누어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KoPubWorld돋움체 Light" panose="00000300000000000000" pitchFamily="2" charset="-127"/>
              </a:rPr>
              <a:t> 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KoPubWorld돋움체 Light" panose="00000300000000000000" pitchFamily="2" charset="-127"/>
              </a:rPr>
              <a:t>개발 진행</a:t>
            </a:r>
            <a:endParaRPr lang="en-US" altLang="ko-KR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HY엽서M" panose="02030600000101010101" pitchFamily="18" charset="-127"/>
              <a:ea typeface="HY엽서M" panose="02030600000101010101" pitchFamily="18" charset="-127"/>
              <a:cs typeface="KoPubWorld돋움체 Light" panose="00000300000000000000" pitchFamily="2" charset="-127"/>
            </a:endParaRPr>
          </a:p>
          <a:p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105427" y="188165"/>
            <a:ext cx="3981147" cy="830997"/>
            <a:chOff x="3819245" y="188165"/>
            <a:chExt cx="3981147" cy="830997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03102" y="271010"/>
              <a:ext cx="3197290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KoPubWorld돋움체 Bold" panose="00000800000000000000" pitchFamily="2" charset="-127"/>
                </a:rPr>
                <a:t>추진 계획</a:t>
              </a:r>
              <a:endPara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KoPubWorld돋움체 Light" panose="00000300000000000000" pitchFamily="2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 smtClean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03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EF6D6EE-60E7-4C7D-A6E5-DDF46BE3D41D}"/>
              </a:ext>
            </a:extLst>
          </p:cNvPr>
          <p:cNvSpPr/>
          <p:nvPr/>
        </p:nvSpPr>
        <p:spPr>
          <a:xfrm>
            <a:off x="7806703" y="2247095"/>
            <a:ext cx="2880000" cy="317904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35C649B-98E8-43B2-B60C-E016C81BF3B6}"/>
              </a:ext>
            </a:extLst>
          </p:cNvPr>
          <p:cNvSpPr txBox="1"/>
          <p:nvPr/>
        </p:nvSpPr>
        <p:spPr>
          <a:xfrm>
            <a:off x="8234265" y="2267484"/>
            <a:ext cx="21242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5/26 ~ 5/27</a:t>
            </a:r>
            <a:endParaRPr lang="ko-KR" altLang="en-US" sz="1400" dirty="0">
              <a:solidFill>
                <a:schemeClr val="bg1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6772CAD-D3BF-45B3-9598-E76B4DF1AE88}"/>
              </a:ext>
            </a:extLst>
          </p:cNvPr>
          <p:cNvSpPr txBox="1"/>
          <p:nvPr/>
        </p:nvSpPr>
        <p:spPr>
          <a:xfrm>
            <a:off x="4656000" y="2840687"/>
            <a:ext cx="2880000" cy="116955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KoPubWorld돋움체 Light" panose="00000300000000000000" pitchFamily="2" charset="-127"/>
              </a:rPr>
              <a:t>▪ 본격적인 개발 단계</a:t>
            </a:r>
            <a:endParaRPr lang="en-US" altLang="ko-KR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HY엽서M" panose="02030600000101010101" pitchFamily="18" charset="-127"/>
              <a:ea typeface="HY엽서M" panose="02030600000101010101" pitchFamily="18" charset="-127"/>
              <a:cs typeface="KoPubWorld돋움체 Light" panose="00000300000000000000" pitchFamily="2" charset="-127"/>
            </a:endParaRPr>
          </a:p>
          <a:p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KoPubWorld돋움체 Light" panose="00000300000000000000" pitchFamily="2" charset="-127"/>
              </a:rPr>
              <a:t>▪ 사용할 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KoPubWorld돋움체 Light" panose="00000300000000000000" pitchFamily="2" charset="-127"/>
              </a:rPr>
              <a:t>API 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KoPubWorld돋움체 Light" panose="00000300000000000000" pitchFamily="2" charset="-127"/>
              </a:rPr>
              <a:t>개발</a:t>
            </a:r>
            <a:endParaRPr lang="en-US" altLang="ko-KR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HY엽서M" panose="02030600000101010101" pitchFamily="18" charset="-127"/>
              <a:ea typeface="HY엽서M" panose="02030600000101010101" pitchFamily="18" charset="-127"/>
              <a:cs typeface="KoPubWorld돋움체 Light" panose="00000300000000000000" pitchFamily="2" charset="-127"/>
            </a:endParaRPr>
          </a:p>
          <a:p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KoPubWorld돋움체 Light" panose="00000300000000000000" pitchFamily="2" charset="-127"/>
              </a:rPr>
              <a:t>▪ </a:t>
            </a:r>
            <a:r>
              <a:rPr lang="en-US" altLang="ko-KR" sz="14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KoPubWorld돋움체 Light" panose="00000300000000000000" pitchFamily="2" charset="-127"/>
              </a:rPr>
              <a:t>BackEnd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KoPubWorld돋움체 Light" panose="00000300000000000000" pitchFamily="2" charset="-127"/>
              </a:rPr>
              <a:t>와 통신할 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KoPubWorld돋움체 Light" panose="00000300000000000000" pitchFamily="2" charset="-127"/>
              </a:rPr>
              <a:t>Page 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KoPubWorld돋움체 Light" panose="00000300000000000000" pitchFamily="2" charset="-127"/>
              </a:rPr>
              <a:t>작성</a:t>
            </a:r>
            <a:endParaRPr lang="en-US" altLang="ko-KR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HY엽서M" panose="02030600000101010101" pitchFamily="18" charset="-127"/>
              <a:ea typeface="HY엽서M" panose="02030600000101010101" pitchFamily="18" charset="-127"/>
              <a:cs typeface="KoPubWorld돋움체 Light" panose="00000300000000000000" pitchFamily="2" charset="-127"/>
            </a:endParaRPr>
          </a:p>
          <a:p>
            <a:endParaRPr lang="en-US" altLang="ko-KR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HY엽서M" panose="02030600000101010101" pitchFamily="18" charset="-127"/>
              <a:ea typeface="HY엽서M" panose="02030600000101010101" pitchFamily="18" charset="-127"/>
              <a:cs typeface="KoPubWorld돋움체 Light" panose="00000300000000000000" pitchFamily="2" charset="-127"/>
            </a:endParaRPr>
          </a:p>
          <a:p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6772CAD-D3BF-45B3-9598-E76B4DF1AE88}"/>
              </a:ext>
            </a:extLst>
          </p:cNvPr>
          <p:cNvSpPr txBox="1"/>
          <p:nvPr/>
        </p:nvSpPr>
        <p:spPr>
          <a:xfrm>
            <a:off x="7806703" y="2840687"/>
            <a:ext cx="2880000" cy="116955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KoPubWorld돋움체 Light" panose="00000300000000000000" pitchFamily="2" charset="-127"/>
              </a:rPr>
              <a:t>▪ </a:t>
            </a:r>
            <a:r>
              <a:rPr lang="en-US" altLang="ko-KR" sz="14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KoPubWorld돋움체 Light" panose="00000300000000000000" pitchFamily="2" charset="-127"/>
              </a:rPr>
              <a:t>FrontEnd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KoPubWorld돋움체 Light" panose="00000300000000000000" pitchFamily="2" charset="-127"/>
              </a:rPr>
              <a:t>와 </a:t>
            </a:r>
            <a:r>
              <a:rPr lang="en-US" altLang="ko-KR" sz="14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KoPubWorld돋움체 Light" panose="00000300000000000000" pitchFamily="2" charset="-127"/>
              </a:rPr>
              <a:t>BackEnd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KoPubWorld돋움체 Light" panose="00000300000000000000" pitchFamily="2" charset="-127"/>
              </a:rPr>
              <a:t> 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KoPubWorld돋움체 Light" panose="00000300000000000000" pitchFamily="2" charset="-127"/>
              </a:rPr>
              <a:t>연동 및 마무리 단계</a:t>
            </a:r>
            <a:endParaRPr lang="en-US" altLang="ko-KR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HY엽서M" panose="02030600000101010101" pitchFamily="18" charset="-127"/>
              <a:ea typeface="HY엽서M" panose="02030600000101010101" pitchFamily="18" charset="-127"/>
              <a:cs typeface="KoPubWorld돋움체 Light" panose="00000300000000000000" pitchFamily="2" charset="-127"/>
            </a:endParaRPr>
          </a:p>
          <a:p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KoPubWorld돋움체 Light" panose="00000300000000000000" pitchFamily="2" charset="-127"/>
              </a:rPr>
              <a:t>▪ 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KoPubWorld돋움체 Light" panose="00000300000000000000" pitchFamily="2" charset="-127"/>
              </a:rPr>
              <a:t>Page 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KoPubWorld돋움체 Light" panose="00000300000000000000" pitchFamily="2" charset="-127"/>
              </a:rPr>
              <a:t>스타일시트 변경</a:t>
            </a:r>
            <a:endParaRPr lang="en-US" altLang="ko-KR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HY엽서M" panose="02030600000101010101" pitchFamily="18" charset="-127"/>
              <a:ea typeface="HY엽서M" panose="02030600000101010101" pitchFamily="18" charset="-127"/>
              <a:cs typeface="KoPubWorld돋움체 Light" panose="00000300000000000000" pitchFamily="2" charset="-127"/>
            </a:endParaRPr>
          </a:p>
          <a:p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KoPubWorld돋움체 Light" panose="00000300000000000000" pitchFamily="2" charset="-127"/>
              </a:rPr>
              <a:t>▪ 미흡한 사항 보완</a:t>
            </a:r>
            <a:endParaRPr lang="en-US" altLang="ko-KR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HY엽서M" panose="02030600000101010101" pitchFamily="18" charset="-127"/>
              <a:ea typeface="HY엽서M" panose="02030600000101010101" pitchFamily="18" charset="-127"/>
              <a:cs typeface="KoPubWorld돋움체 Light" panose="00000300000000000000" pitchFamily="2" charset="-127"/>
            </a:endParaRPr>
          </a:p>
          <a:p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01954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>
            <a:extLst>
              <a:ext uri="{FF2B5EF4-FFF2-40B4-BE49-F238E27FC236}">
                <a16:creationId xmlns:a16="http://schemas.microsoft.com/office/drawing/2014/main" id="{B6FEBD59-CEA2-4FDF-A254-37953428C235}"/>
              </a:ext>
            </a:extLst>
          </p:cNvPr>
          <p:cNvSpPr/>
          <p:nvPr/>
        </p:nvSpPr>
        <p:spPr>
          <a:xfrm>
            <a:off x="3569487" y="2178412"/>
            <a:ext cx="6577445" cy="10079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7B4FB42F-61AB-4ADA-879A-670D33F52DB2}"/>
              </a:ext>
            </a:extLst>
          </p:cNvPr>
          <p:cNvSpPr/>
          <p:nvPr/>
        </p:nvSpPr>
        <p:spPr>
          <a:xfrm>
            <a:off x="3020287" y="2133171"/>
            <a:ext cx="1098401" cy="1098401"/>
          </a:xfrm>
          <a:prstGeom prst="ellipse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105427" y="188165"/>
            <a:ext cx="3981147" cy="830997"/>
            <a:chOff x="3819245" y="188165"/>
            <a:chExt cx="3981147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03102" y="271010"/>
              <a:ext cx="3197290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KoPubWorld돋움체 Bold" panose="00000800000000000000" pitchFamily="2" charset="-127"/>
                </a:rPr>
                <a:t>시장 분석</a:t>
              </a:r>
              <a:endPara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KoPubWorld돋움체 Light" panose="00000300000000000000" pitchFamily="2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 smtClean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04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FC8FF7CF-D8B5-498D-94C7-188252370E53}"/>
              </a:ext>
            </a:extLst>
          </p:cNvPr>
          <p:cNvSpPr/>
          <p:nvPr/>
        </p:nvSpPr>
        <p:spPr>
          <a:xfrm>
            <a:off x="3569487" y="4345579"/>
            <a:ext cx="6577445" cy="10079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4A8D62FD-93E9-42E5-9A1B-AF97802BB6B2}"/>
              </a:ext>
            </a:extLst>
          </p:cNvPr>
          <p:cNvSpPr/>
          <p:nvPr/>
        </p:nvSpPr>
        <p:spPr>
          <a:xfrm>
            <a:off x="3020287" y="4286268"/>
            <a:ext cx="1098401" cy="1098401"/>
          </a:xfrm>
          <a:prstGeom prst="ellipse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312" y="2296196"/>
            <a:ext cx="658347" cy="65834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3CAB183-DEA4-4560-B11D-01DCD66BDF6D}"/>
              </a:ext>
            </a:extLst>
          </p:cNvPr>
          <p:cNvSpPr txBox="1"/>
          <p:nvPr/>
        </p:nvSpPr>
        <p:spPr>
          <a:xfrm>
            <a:off x="4492804" y="2408370"/>
            <a:ext cx="41474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20B0600000101010101" charset="-127"/>
                <a:ea typeface="KoPubWorld돋움체 Light" panose="020B0600000101010101" charset="-127"/>
                <a:cs typeface="KoPubWorld돋움체 Light" panose="020B0600000101010101" charset="-127"/>
              </a:rPr>
              <a:t>▪ 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KoPubWorld돋움체 Light" panose="00000300000000000000" pitchFamily="2" charset="-127"/>
              </a:rPr>
              <a:t>매물에 대한 정보만을 제공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HY엽서M" panose="02030600000101010101" pitchFamily="18" charset="-127"/>
              <a:ea typeface="HY엽서M" panose="02030600000101010101" pitchFamily="18" charset="-127"/>
              <a:cs typeface="KoPubWorld돋움체 Light" panose="00000300000000000000" pitchFamily="2" charset="-127"/>
            </a:endParaRPr>
          </a:p>
          <a:p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20B0600000101010101" charset="-127"/>
                <a:ea typeface="KoPubWorld돋움체 Light" panose="020B0600000101010101" charset="-127"/>
                <a:cs typeface="KoPubWorld돋움체 Light" panose="020B0600000101010101" charset="-127"/>
              </a:rPr>
              <a:t>▪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KoPubWorld돋움체 Light" panose="00000300000000000000" pitchFamily="2" charset="-127"/>
              </a:rPr>
              <a:t> 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KoPubWorld돋움체 Light" panose="00000300000000000000" pitchFamily="2" charset="-127"/>
              </a:rPr>
              <a:t>매물 검색을 위해 직접 입력하는 시스템</a:t>
            </a:r>
            <a:endParaRPr lang="en-US" altLang="ko-KR" sz="1600" dirty="0" smtClean="0">
              <a:solidFill>
                <a:schemeClr val="tx1">
                  <a:lumMod val="65000"/>
                  <a:lumOff val="35000"/>
                </a:schemeClr>
              </a:solidFill>
              <a:latin typeface="HY엽서M" panose="02030600000101010101" pitchFamily="18" charset="-127"/>
              <a:ea typeface="HY엽서M" panose="02030600000101010101" pitchFamily="18" charset="-127"/>
              <a:cs typeface="KoPubWorld돋움체 Light" panose="00000300000000000000" pitchFamily="2" charset="-127"/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5851773" y="1685946"/>
            <a:ext cx="1633620" cy="430850"/>
          </a:xfrm>
          <a:prstGeom prst="roundRect">
            <a:avLst/>
          </a:prstGeom>
          <a:solidFill>
            <a:srgbClr val="85EF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기존 제품</a:t>
            </a:r>
            <a:endParaRPr lang="ko-KR" altLang="en-US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5851773" y="3797579"/>
            <a:ext cx="1633620" cy="430850"/>
          </a:xfrm>
          <a:prstGeom prst="roundRect">
            <a:avLst/>
          </a:prstGeom>
          <a:solidFill>
            <a:srgbClr val="85EF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차별점</a:t>
            </a:r>
            <a:endParaRPr lang="ko-KR" altLang="en-US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4887" y="4498582"/>
            <a:ext cx="673772" cy="673772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C3CAB183-DEA4-4560-B11D-01DCD66BDF6D}"/>
              </a:ext>
            </a:extLst>
          </p:cNvPr>
          <p:cNvSpPr txBox="1"/>
          <p:nvPr/>
        </p:nvSpPr>
        <p:spPr>
          <a:xfrm>
            <a:off x="4463288" y="4587579"/>
            <a:ext cx="53750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20B0600000101010101" charset="-127"/>
                <a:ea typeface="KoPubWorld돋움체 Light" panose="020B0600000101010101" charset="-127"/>
                <a:cs typeface="KoPubWorld돋움체 Light" panose="020B0600000101010101" charset="-127"/>
              </a:rPr>
              <a:t>▪ 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KoPubWorld돋움체 Light" panose="00000300000000000000" pitchFamily="2" charset="-127"/>
              </a:rPr>
              <a:t>매물에 대한 정보뿐만 아니라 주택에 관련된 뉴스 제공</a:t>
            </a:r>
            <a:endParaRPr lang="en-US" altLang="ko-KR" sz="1600" dirty="0" smtClean="0">
              <a:solidFill>
                <a:schemeClr val="tx1">
                  <a:lumMod val="65000"/>
                  <a:lumOff val="35000"/>
                </a:schemeClr>
              </a:solidFill>
              <a:latin typeface="HY엽서M" panose="02030600000101010101" pitchFamily="18" charset="-127"/>
              <a:ea typeface="HY엽서M" panose="02030600000101010101" pitchFamily="18" charset="-127"/>
              <a:cs typeface="KoPubWorld돋움체 Light" panose="00000300000000000000" pitchFamily="2" charset="-127"/>
            </a:endParaRPr>
          </a:p>
          <a:p>
            <a:pPr algn="ctr"/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20B0600000101010101" charset="-127"/>
                <a:ea typeface="KoPubWorld돋움체 Light" panose="020B0600000101010101" charset="-127"/>
                <a:cs typeface="KoPubWorld돋움체 Light" panose="020B0600000101010101" charset="-127"/>
              </a:rPr>
              <a:t>▪ 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KoPubWorld돋움체 Light" panose="00000300000000000000" pitchFamily="2" charset="-127"/>
              </a:rPr>
              <a:t>간소화된 </a:t>
            </a:r>
            <a:r>
              <a:rPr lang="ko-KR" alt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KoPubWorld돋움체 Light" panose="00000300000000000000" pitchFamily="2" charset="-127"/>
              </a:rPr>
              <a:t>드롭박스를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KoPubWorld돋움체 Light" panose="00000300000000000000" pitchFamily="2" charset="-127"/>
              </a:rPr>
              <a:t> 통해 쉽고 빠르게 매물 검색 가능</a:t>
            </a:r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HY엽서M" panose="02030600000101010101" pitchFamily="18" charset="-127"/>
              <a:ea typeface="HY엽서M" panose="02030600000101010101" pitchFamily="18" charset="-127"/>
              <a:cs typeface="KoPubWorld돋움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37734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3007726" y="227028"/>
            <a:ext cx="5543833" cy="2808509"/>
            <a:chOff x="2698097" y="188165"/>
            <a:chExt cx="5543833" cy="2808509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03102" y="271010"/>
              <a:ext cx="3197290" cy="6001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KoPubWorld돋움체 Bold" panose="00000800000000000000" pitchFamily="2" charset="-127"/>
                </a:rPr>
                <a:t>개발 결과</a:t>
              </a:r>
              <a:endPara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KoPubWorld돋움체 Bold" panose="00000800000000000000" pitchFamily="2" charset="-127"/>
              </a:endParaRPr>
            </a:p>
            <a:p>
              <a:r>
                <a:rPr lang="ko-KR" altLang="en-US" sz="13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엽서M" panose="02030600000101010101" pitchFamily="18" charset="-127"/>
                  <a:ea typeface="HY엽서M" panose="02030600000101010101" pitchFamily="18" charset="-127"/>
                  <a:cs typeface="KoPubWorld돋움체 Light" panose="00000300000000000000" pitchFamily="2" charset="-127"/>
                </a:rPr>
                <a:t>개발 환경 및 전체 시스템 구조</a:t>
              </a:r>
              <a:endPara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KoPubWorld돋움체 Light" panose="00000300000000000000" pitchFamily="2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 smtClean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05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2698097" y="2642731"/>
              <a:ext cx="720208" cy="35394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700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얕은샘물M" panose="02030600000101010101" pitchFamily="18" charset="-127"/>
                  <a:ea typeface="HY얕은샘물M" panose="02030600000101010101" pitchFamily="18" charset="-127"/>
                  <a:cs typeface="KoPubWorld돋움체 Light" panose="00000300000000000000" pitchFamily="2" charset="-127"/>
                </a:rPr>
                <a:t>webex</a:t>
              </a:r>
              <a:endParaRPr lang="ko-KR" alt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HY얕은샘물M" panose="02030600000101010101" pitchFamily="18" charset="-127"/>
                <a:ea typeface="HY얕은샘물M" panose="02030600000101010101" pitchFamily="18" charset="-127"/>
                <a:cs typeface="KoPubWorld돋움체 Light" panose="00000300000000000000" pitchFamily="2" charset="-127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953826" y="2642731"/>
              <a:ext cx="1084585" cy="35394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7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얕은샘물M" panose="02030600000101010101" pitchFamily="18" charset="-127"/>
                  <a:ea typeface="HY얕은샘물M" panose="02030600000101010101" pitchFamily="18" charset="-127"/>
                  <a:cs typeface="KoPubWorld돋움체 Light" panose="00000300000000000000" pitchFamily="2" charset="-127"/>
                </a:rPr>
                <a:t>Google meet</a:t>
              </a:r>
              <a:endParaRPr lang="ko-KR" alt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HY얕은샘물M" panose="02030600000101010101" pitchFamily="18" charset="-127"/>
                <a:ea typeface="HY얕은샘물M" panose="02030600000101010101" pitchFamily="18" charset="-127"/>
                <a:cs typeface="KoPubWorld돋움체 Light" panose="00000300000000000000" pitchFamily="2" charset="-127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7573932" y="2642731"/>
              <a:ext cx="667998" cy="35394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700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얕은샘물M" panose="02030600000101010101" pitchFamily="18" charset="-127"/>
                  <a:ea typeface="HY얕은샘물M" panose="02030600000101010101" pitchFamily="18" charset="-127"/>
                  <a:cs typeface="KoPubWorld돋움체 Light" panose="00000300000000000000" pitchFamily="2" charset="-127"/>
                </a:rPr>
                <a:t>github</a:t>
              </a:r>
              <a:endParaRPr lang="ko-KR" alt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HY얕은샘물M" panose="02030600000101010101" pitchFamily="18" charset="-127"/>
                <a:ea typeface="HY얕은샘물M" panose="02030600000101010101" pitchFamily="18" charset="-127"/>
                <a:cs typeface="KoPubWorld돋움체 Light" panose="00000300000000000000" pitchFamily="2" charset="-127"/>
              </a:endParaRPr>
            </a:p>
          </p:txBody>
        </p:sp>
      </p:grpSp>
      <p:sp>
        <p:nvSpPr>
          <p:cNvPr id="4" name="모서리가 둥근 직사각형 3"/>
          <p:cNvSpPr/>
          <p:nvPr/>
        </p:nvSpPr>
        <p:spPr>
          <a:xfrm>
            <a:off x="2500079" y="1226077"/>
            <a:ext cx="1633620" cy="430850"/>
          </a:xfrm>
          <a:prstGeom prst="roundRect">
            <a:avLst/>
          </a:prstGeom>
          <a:solidFill>
            <a:srgbClr val="85EF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협업 </a:t>
            </a:r>
            <a:r>
              <a:rPr lang="en-US" altLang="ko-KR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Tool</a:t>
            </a:r>
            <a:endParaRPr lang="ko-KR" altLang="en-US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0079" y="1769699"/>
            <a:ext cx="1629878" cy="915785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4932616" y="1769699"/>
            <a:ext cx="1629879" cy="9157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2028" y="1903918"/>
            <a:ext cx="791053" cy="64734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5154" y="1769699"/>
            <a:ext cx="1629879" cy="915785"/>
          </a:xfrm>
          <a:prstGeom prst="rect">
            <a:avLst/>
          </a:prstGeom>
        </p:spPr>
      </p:pic>
      <p:sp>
        <p:nvSpPr>
          <p:cNvPr id="39" name="모서리가 둥근 직사각형 38"/>
          <p:cNvSpPr/>
          <p:nvPr/>
        </p:nvSpPr>
        <p:spPr>
          <a:xfrm>
            <a:off x="2500079" y="3090101"/>
            <a:ext cx="1633620" cy="430850"/>
          </a:xfrm>
          <a:prstGeom prst="roundRect">
            <a:avLst/>
          </a:prstGeom>
          <a:solidFill>
            <a:srgbClr val="85EF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Framework</a:t>
            </a:r>
            <a:endParaRPr lang="ko-KR" altLang="en-US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7727" y="3660765"/>
            <a:ext cx="1629878" cy="915785"/>
          </a:xfrm>
          <a:prstGeom prst="rect">
            <a:avLst/>
          </a:prstGeom>
        </p:spPr>
      </p:pic>
      <p:sp>
        <p:nvSpPr>
          <p:cNvPr id="40" name="직사각형 39"/>
          <p:cNvSpPr/>
          <p:nvPr/>
        </p:nvSpPr>
        <p:spPr>
          <a:xfrm>
            <a:off x="4931915" y="3619212"/>
            <a:ext cx="1624719" cy="9157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5126" y="3660765"/>
            <a:ext cx="857955" cy="857955"/>
          </a:xfrm>
          <a:prstGeom prst="rect">
            <a:avLst/>
          </a:prstGeom>
        </p:spPr>
      </p:pic>
      <p:sp>
        <p:nvSpPr>
          <p:cNvPr id="41" name="직사각형 40">
            <a:extLst>
              <a:ext uri="{FF2B5EF4-FFF2-40B4-BE49-F238E27FC236}">
                <a16:creationId xmlns:a16="http://schemas.microsoft.com/office/drawing/2014/main" id="{7D0033C3-456D-4151-9AAB-F0A2E961A5B6}"/>
              </a:ext>
            </a:extLst>
          </p:cNvPr>
          <p:cNvSpPr/>
          <p:nvPr/>
        </p:nvSpPr>
        <p:spPr>
          <a:xfrm>
            <a:off x="3037039" y="4539392"/>
            <a:ext cx="720208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7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얕은샘물M" panose="02030600000101010101" pitchFamily="18" charset="-127"/>
                <a:ea typeface="HY얕은샘물M" panose="02030600000101010101" pitchFamily="18" charset="-127"/>
                <a:cs typeface="KoPubWorld돋움체 Light" panose="00000300000000000000" pitchFamily="2" charset="-127"/>
              </a:rPr>
              <a:t>spring</a:t>
            </a:r>
            <a:endParaRPr lang="ko-KR" altLang="en-US" sz="1700" dirty="0">
              <a:solidFill>
                <a:schemeClr val="tx1">
                  <a:lumMod val="65000"/>
                  <a:lumOff val="35000"/>
                </a:schemeClr>
              </a:solidFill>
              <a:latin typeface="HY얕은샘물M" panose="02030600000101010101" pitchFamily="18" charset="-127"/>
              <a:ea typeface="HY얕은샘물M" panose="02030600000101010101" pitchFamily="18" charset="-127"/>
              <a:cs typeface="KoPubWorld돋움체 Light" panose="00000300000000000000" pitchFamily="2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7D0033C3-456D-4151-9AAB-F0A2E961A5B6}"/>
              </a:ext>
            </a:extLst>
          </p:cNvPr>
          <p:cNvSpPr/>
          <p:nvPr/>
        </p:nvSpPr>
        <p:spPr>
          <a:xfrm>
            <a:off x="5422873" y="4539392"/>
            <a:ext cx="720208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7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HY얕은샘물M" panose="02030600000101010101" pitchFamily="18" charset="-127"/>
                <a:ea typeface="HY얕은샘물M" panose="02030600000101010101" pitchFamily="18" charset="-127"/>
                <a:cs typeface="KoPubWorld돋움체 Light" panose="00000300000000000000" pitchFamily="2" charset="-127"/>
              </a:rPr>
              <a:t>vscode</a:t>
            </a:r>
            <a:endParaRPr lang="ko-KR" altLang="en-US" sz="1700" dirty="0">
              <a:solidFill>
                <a:schemeClr val="tx1">
                  <a:lumMod val="65000"/>
                  <a:lumOff val="35000"/>
                </a:schemeClr>
              </a:solidFill>
              <a:latin typeface="HY얕은샘물M" panose="02030600000101010101" pitchFamily="18" charset="-127"/>
              <a:ea typeface="HY얕은샘물M" panose="02030600000101010101" pitchFamily="18" charset="-127"/>
              <a:cs typeface="KoPubWorld돋움체 Light" panose="00000300000000000000" pitchFamily="2" charset="-127"/>
            </a:endParaRPr>
          </a:p>
        </p:txBody>
      </p:sp>
      <p:sp>
        <p:nvSpPr>
          <p:cNvPr id="45" name="모서리가 둥근 직사각형 44"/>
          <p:cNvSpPr/>
          <p:nvPr/>
        </p:nvSpPr>
        <p:spPr>
          <a:xfrm>
            <a:off x="2500079" y="4896237"/>
            <a:ext cx="1633620" cy="430850"/>
          </a:xfrm>
          <a:prstGeom prst="roundRect">
            <a:avLst/>
          </a:prstGeom>
          <a:solidFill>
            <a:srgbClr val="85EF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기술 </a:t>
            </a:r>
            <a:r>
              <a:rPr lang="en-US" altLang="ko-KR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stack</a:t>
            </a:r>
            <a:endParaRPr lang="ko-KR" altLang="en-US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2517726" y="5397349"/>
            <a:ext cx="1629879" cy="9157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6536" y="5575398"/>
            <a:ext cx="1437232" cy="588771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1915" y="5397347"/>
            <a:ext cx="1624719" cy="915785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5154" y="5397346"/>
            <a:ext cx="1635740" cy="915785"/>
          </a:xfrm>
          <a:prstGeom prst="rect">
            <a:avLst/>
          </a:prstGeom>
        </p:spPr>
      </p:pic>
      <p:sp>
        <p:nvSpPr>
          <p:cNvPr id="48" name="직사각형 47">
            <a:extLst>
              <a:ext uri="{FF2B5EF4-FFF2-40B4-BE49-F238E27FC236}">
                <a16:creationId xmlns:a16="http://schemas.microsoft.com/office/drawing/2014/main" id="{7D0033C3-456D-4151-9AAB-F0A2E961A5B6}"/>
              </a:ext>
            </a:extLst>
          </p:cNvPr>
          <p:cNvSpPr/>
          <p:nvPr/>
        </p:nvSpPr>
        <p:spPr>
          <a:xfrm>
            <a:off x="2878778" y="6268621"/>
            <a:ext cx="1036729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7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얕은샘물M" panose="02030600000101010101" pitchFamily="18" charset="-127"/>
                <a:ea typeface="HY얕은샘물M" panose="02030600000101010101" pitchFamily="18" charset="-127"/>
                <a:cs typeface="KoPubWorld돋움체 Light" panose="00000300000000000000" pitchFamily="2" charset="-127"/>
              </a:rPr>
              <a:t>Spring boot</a:t>
            </a:r>
            <a:endParaRPr lang="ko-KR" altLang="en-US" sz="1700" dirty="0">
              <a:solidFill>
                <a:schemeClr val="tx1">
                  <a:lumMod val="65000"/>
                  <a:lumOff val="35000"/>
                </a:schemeClr>
              </a:solidFill>
              <a:latin typeface="HY얕은샘물M" panose="02030600000101010101" pitchFamily="18" charset="-127"/>
              <a:ea typeface="HY얕은샘물M" panose="02030600000101010101" pitchFamily="18" charset="-127"/>
              <a:cs typeface="KoPubWorld돋움체 Light" panose="00000300000000000000" pitchFamily="2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7D0033C3-456D-4151-9AAB-F0A2E961A5B6}"/>
              </a:ext>
            </a:extLst>
          </p:cNvPr>
          <p:cNvSpPr/>
          <p:nvPr/>
        </p:nvSpPr>
        <p:spPr>
          <a:xfrm>
            <a:off x="5195738" y="6268621"/>
            <a:ext cx="1036729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7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얕은샘물M" panose="02030600000101010101" pitchFamily="18" charset="-127"/>
                <a:ea typeface="HY얕은샘물M" panose="02030600000101010101" pitchFamily="18" charset="-127"/>
                <a:cs typeface="KoPubWorld돋움체 Light" panose="00000300000000000000" pitchFamily="2" charset="-127"/>
              </a:rPr>
              <a:t>Vue.js</a:t>
            </a:r>
            <a:endParaRPr lang="ko-KR" altLang="en-US" sz="1700" dirty="0">
              <a:solidFill>
                <a:schemeClr val="tx1">
                  <a:lumMod val="65000"/>
                  <a:lumOff val="35000"/>
                </a:schemeClr>
              </a:solidFill>
              <a:latin typeface="HY얕은샘물M" panose="02030600000101010101" pitchFamily="18" charset="-127"/>
              <a:ea typeface="HY얕은샘물M" panose="02030600000101010101" pitchFamily="18" charset="-127"/>
              <a:cs typeface="KoPubWorld돋움체 Light" panose="00000300000000000000" pitchFamily="2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7D0033C3-456D-4151-9AAB-F0A2E961A5B6}"/>
              </a:ext>
            </a:extLst>
          </p:cNvPr>
          <p:cNvSpPr/>
          <p:nvPr/>
        </p:nvSpPr>
        <p:spPr>
          <a:xfrm>
            <a:off x="7927216" y="6268620"/>
            <a:ext cx="794334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7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HY얕은샘물M" panose="02030600000101010101" pitchFamily="18" charset="-127"/>
                <a:ea typeface="HY얕은샘물M" panose="02030600000101010101" pitchFamily="18" charset="-127"/>
                <a:cs typeface="KoPubWorld돋움체 Light" panose="00000300000000000000" pitchFamily="2" charset="-127"/>
              </a:rPr>
              <a:t>mysql</a:t>
            </a:r>
            <a:endParaRPr lang="ko-KR" altLang="en-US" sz="1700" dirty="0">
              <a:solidFill>
                <a:schemeClr val="tx1">
                  <a:lumMod val="65000"/>
                  <a:lumOff val="35000"/>
                </a:schemeClr>
              </a:solidFill>
              <a:latin typeface="HY얕은샘물M" panose="02030600000101010101" pitchFamily="18" charset="-127"/>
              <a:ea typeface="HY얕은샘물M" panose="02030600000101010101" pitchFamily="18" charset="-127"/>
              <a:cs typeface="KoPubWorld돋움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10775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128874" y="227028"/>
            <a:ext cx="3981147" cy="830997"/>
            <a:chOff x="3819245" y="188165"/>
            <a:chExt cx="3981147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03102" y="271010"/>
              <a:ext cx="3197290" cy="6001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KoPubWorld돋움체 Bold" panose="00000800000000000000" pitchFamily="2" charset="-127"/>
                </a:rPr>
                <a:t>개발 결과</a:t>
              </a:r>
              <a:endPara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KoPubWorld돋움체 Bold" panose="00000800000000000000" pitchFamily="2" charset="-127"/>
              </a:endParaRPr>
            </a:p>
            <a:p>
              <a:r>
                <a:rPr lang="ko-KR" altLang="en-US" sz="13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엽서M" panose="02030600000101010101" pitchFamily="18" charset="-127"/>
                  <a:ea typeface="HY엽서M" panose="02030600000101010101" pitchFamily="18" charset="-127"/>
                  <a:cs typeface="KoPubWorld돋움체 Light" panose="00000300000000000000" pitchFamily="2" charset="-127"/>
                </a:rPr>
                <a:t>화면 흐름도</a:t>
              </a:r>
              <a:endPara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KoPubWorld돋움체 Light" panose="00000300000000000000" pitchFamily="2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 smtClean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05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4" name="모서리가 둥근 직사각형 3"/>
          <p:cNvSpPr/>
          <p:nvPr/>
        </p:nvSpPr>
        <p:spPr>
          <a:xfrm>
            <a:off x="659556" y="1255385"/>
            <a:ext cx="1409567" cy="256892"/>
          </a:xfrm>
          <a:prstGeom prst="roundRect">
            <a:avLst/>
          </a:prstGeom>
          <a:solidFill>
            <a:srgbClr val="85EF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00" b="1" dirty="0">
                <a:solidFill>
                  <a:schemeClr val="tx1"/>
                </a:solidFill>
              </a:rPr>
              <a:t>&lt;Main Page&gt;</a:t>
            </a:r>
            <a:endParaRPr lang="ko-KR" altLang="ko-KR" sz="1300" dirty="0">
              <a:solidFill>
                <a:schemeClr val="tx1"/>
              </a:solidFill>
            </a:endParaRPr>
          </a:p>
        </p:txBody>
      </p:sp>
      <p:pic>
        <p:nvPicPr>
          <p:cNvPr id="28" name="그림 27"/>
          <p:cNvPicPr/>
          <p:nvPr/>
        </p:nvPicPr>
        <p:blipFill>
          <a:blip r:embed="rId3"/>
          <a:stretch>
            <a:fillRect/>
          </a:stretch>
        </p:blipFill>
        <p:spPr>
          <a:xfrm>
            <a:off x="659556" y="1602031"/>
            <a:ext cx="10975044" cy="4798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224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128874" y="227028"/>
            <a:ext cx="3981147" cy="830997"/>
            <a:chOff x="3819245" y="188165"/>
            <a:chExt cx="3981147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03102" y="271010"/>
              <a:ext cx="3197290" cy="6001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KoPubWorld돋움체 Bold" panose="00000800000000000000" pitchFamily="2" charset="-127"/>
                </a:rPr>
                <a:t>개발 결과</a:t>
              </a:r>
              <a:endPara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KoPubWorld돋움체 Bold" panose="00000800000000000000" pitchFamily="2" charset="-127"/>
              </a:endParaRPr>
            </a:p>
            <a:p>
              <a:r>
                <a:rPr lang="ko-KR" altLang="en-US" sz="13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엽서M" panose="02030600000101010101" pitchFamily="18" charset="-127"/>
                  <a:ea typeface="HY엽서M" panose="02030600000101010101" pitchFamily="18" charset="-127"/>
                  <a:cs typeface="KoPubWorld돋움체 Light" panose="00000300000000000000" pitchFamily="2" charset="-127"/>
                </a:rPr>
                <a:t>화면 흐름도</a:t>
              </a:r>
              <a:endPara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KoPubWorld돋움체 Light" panose="00000300000000000000" pitchFamily="2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 smtClean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05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4" name="모서리가 둥근 직사각형 3"/>
          <p:cNvSpPr/>
          <p:nvPr/>
        </p:nvSpPr>
        <p:spPr>
          <a:xfrm>
            <a:off x="659556" y="1255385"/>
            <a:ext cx="1421290" cy="256892"/>
          </a:xfrm>
          <a:prstGeom prst="roundRect">
            <a:avLst/>
          </a:prstGeom>
          <a:solidFill>
            <a:srgbClr val="85EF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00" b="1" dirty="0" smtClean="0">
                <a:solidFill>
                  <a:schemeClr val="tx1"/>
                </a:solidFill>
              </a:rPr>
              <a:t>&lt;Search </a:t>
            </a:r>
            <a:r>
              <a:rPr lang="en-US" altLang="ko-KR" sz="1300" b="1" dirty="0">
                <a:solidFill>
                  <a:schemeClr val="tx1"/>
                </a:solidFill>
              </a:rPr>
              <a:t>Page&gt;</a:t>
            </a:r>
            <a:endParaRPr lang="ko-KR" altLang="ko-KR" sz="1300" dirty="0">
              <a:solidFill>
                <a:schemeClr val="tx1"/>
              </a:solidFill>
            </a:endParaRPr>
          </a:p>
        </p:txBody>
      </p:sp>
      <p:pic>
        <p:nvPicPr>
          <p:cNvPr id="9" name="그림 8"/>
          <p:cNvPicPr/>
          <p:nvPr/>
        </p:nvPicPr>
        <p:blipFill>
          <a:blip r:embed="rId3"/>
          <a:stretch>
            <a:fillRect/>
          </a:stretch>
        </p:blipFill>
        <p:spPr>
          <a:xfrm>
            <a:off x="659556" y="1596169"/>
            <a:ext cx="10975044" cy="4798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379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184</TotalTime>
  <Words>623</Words>
  <Application>Microsoft Office PowerPoint</Application>
  <PresentationFormat>와이드스크린</PresentationFormat>
  <Paragraphs>139</Paragraphs>
  <Slides>15</Slides>
  <Notes>15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3" baseType="lpstr">
      <vt:lpstr>HY헤드라인M</vt:lpstr>
      <vt:lpstr>맑은 고딕</vt:lpstr>
      <vt:lpstr>KoPubWorld돋움체 Light</vt:lpstr>
      <vt:lpstr>HY엽서M</vt:lpstr>
      <vt:lpstr>KoPubWorld돋움체 Bold</vt:lpstr>
      <vt:lpstr>Arial</vt:lpstr>
      <vt:lpstr>HY얕은샘물M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서 유진</dc:creator>
  <cp:lastModifiedBy>JEON</cp:lastModifiedBy>
  <cp:revision>28</cp:revision>
  <dcterms:created xsi:type="dcterms:W3CDTF">2020-01-03T14:16:53Z</dcterms:created>
  <dcterms:modified xsi:type="dcterms:W3CDTF">2021-05-27T22:08:06Z</dcterms:modified>
</cp:coreProperties>
</file>